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73" r:id="rId10"/>
    <p:sldId id="281" r:id="rId11"/>
    <p:sldId id="285" r:id="rId12"/>
    <p:sldId id="286" r:id="rId13"/>
    <p:sldId id="287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06B6-E3AC-45D0-B797-F2B7679A41A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78F7-4D26-4EFD-A91E-F686B02204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72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06B6-E3AC-45D0-B797-F2B7679A41A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78F7-4D26-4EFD-A91E-F686B02204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79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06B6-E3AC-45D0-B797-F2B7679A41A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78F7-4D26-4EFD-A91E-F686B02204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71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06B6-E3AC-45D0-B797-F2B7679A41A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78F7-4D26-4EFD-A91E-F686B02204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22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06B6-E3AC-45D0-B797-F2B7679A41A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78F7-4D26-4EFD-A91E-F686B02204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82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06B6-E3AC-45D0-B797-F2B7679A41A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78F7-4D26-4EFD-A91E-F686B02204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81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06B6-E3AC-45D0-B797-F2B7679A41A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78F7-4D26-4EFD-A91E-F686B02204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807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06B6-E3AC-45D0-B797-F2B7679A41A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78F7-4D26-4EFD-A91E-F686B02204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04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06B6-E3AC-45D0-B797-F2B7679A41A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78F7-4D26-4EFD-A91E-F686B02204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13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06B6-E3AC-45D0-B797-F2B7679A41A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78F7-4D26-4EFD-A91E-F686B02204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228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06B6-E3AC-45D0-B797-F2B7679A41A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78F7-4D26-4EFD-A91E-F686B02204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57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106B6-E3AC-45D0-B797-F2B7679A41A9}" type="datetimeFigureOut">
              <a:rPr lang="ru-RU" smtClean="0"/>
              <a:pPr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78F7-4D26-4EFD-A91E-F686B02204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77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liceum9.ru/teachers/filosof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861048"/>
            <a:ext cx="5688632" cy="2376264"/>
          </a:xfrm>
        </p:spPr>
        <p:txBody>
          <a:bodyPr>
            <a:normAutofit fontScale="92500"/>
          </a:bodyPr>
          <a:lstStyle/>
          <a:p>
            <a:pPr algn="l"/>
            <a:r>
              <a:rPr lang="ru-RU" sz="2600" b="1" dirty="0">
                <a:solidFill>
                  <a:schemeClr val="bg1"/>
                </a:solidFill>
              </a:rPr>
              <a:t>МАОУ Лицей № 9 «Лидер» г. Красноярск</a:t>
            </a:r>
          </a:p>
          <a:p>
            <a:pPr algn="l"/>
            <a:r>
              <a:rPr lang="ru-RU" sz="1900" b="1" dirty="0" smtClean="0">
                <a:solidFill>
                  <a:schemeClr val="bg1"/>
                </a:solidFill>
              </a:rPr>
              <a:t>Дополнительная общеобразовательная программа, реализуемая в сетевой форме</a:t>
            </a:r>
            <a:r>
              <a:rPr lang="ru-RU" sz="3000" b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Руководитель программы: 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Осетрова Ирина Геннадьевна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9" y="0"/>
            <a:ext cx="9144000" cy="3442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789040"/>
            <a:ext cx="2675028" cy="26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03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Задачи программы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600200"/>
            <a:ext cx="6923112" cy="5213176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</a:rPr>
              <a:t>Научить </a:t>
            </a:r>
            <a:r>
              <a:rPr lang="ru-RU" dirty="0" smtClean="0">
                <a:solidFill>
                  <a:schemeClr val="bg1"/>
                </a:solidFill>
              </a:rPr>
              <a:t>участников программы:</a:t>
            </a:r>
          </a:p>
          <a:p>
            <a:pPr lvl="0" algn="just"/>
            <a:r>
              <a:rPr lang="ru-RU" dirty="0" smtClean="0">
                <a:solidFill>
                  <a:schemeClr val="bg1"/>
                </a:solidFill>
              </a:rPr>
              <a:t>самостоятельному </a:t>
            </a:r>
            <a:r>
              <a:rPr lang="ru-RU" dirty="0">
                <a:solidFill>
                  <a:schemeClr val="bg1"/>
                </a:solidFill>
              </a:rPr>
              <a:t>поиску информации, анализу больших массивов данных и их </a:t>
            </a:r>
            <a:r>
              <a:rPr lang="ru-RU" dirty="0" smtClean="0">
                <a:solidFill>
                  <a:schemeClr val="bg1"/>
                </a:solidFill>
              </a:rPr>
              <a:t>обработке</a:t>
            </a:r>
            <a:endParaRPr lang="ru-RU" dirty="0">
              <a:solidFill>
                <a:schemeClr val="bg1"/>
              </a:solidFill>
            </a:endParaRPr>
          </a:p>
          <a:p>
            <a:pPr lvl="0" algn="just"/>
            <a:r>
              <a:rPr lang="ru-RU" dirty="0" smtClean="0">
                <a:solidFill>
                  <a:schemeClr val="bg1"/>
                </a:solidFill>
              </a:rPr>
              <a:t>способам </a:t>
            </a:r>
            <a:r>
              <a:rPr lang="ru-RU" dirty="0">
                <a:solidFill>
                  <a:schemeClr val="bg1"/>
                </a:solidFill>
              </a:rPr>
              <a:t>самоорганизации в поисковой деятельности, в очной и удаленной командной </a:t>
            </a:r>
            <a:r>
              <a:rPr lang="ru-RU" dirty="0" smtClean="0">
                <a:solidFill>
                  <a:schemeClr val="bg1"/>
                </a:solidFill>
              </a:rPr>
              <a:t>работе.</a:t>
            </a:r>
            <a:endParaRPr lang="ru-RU" dirty="0">
              <a:solidFill>
                <a:schemeClr val="bg1"/>
              </a:solidFill>
            </a:endParaRP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Построить с учащимися прогноз развития Красноярского края до 2030 </a:t>
            </a:r>
            <a:r>
              <a:rPr lang="ru-RU" dirty="0" smtClean="0">
                <a:solidFill>
                  <a:schemeClr val="bg1"/>
                </a:solidFill>
              </a:rPr>
              <a:t>года</a:t>
            </a:r>
            <a:endParaRPr lang="ru-RU" dirty="0">
              <a:solidFill>
                <a:schemeClr val="bg1"/>
              </a:solidFill>
            </a:endParaRP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На основании полученного прогноза организовать понимание собственных долгосрочных планов учащихся на будущее и их рефлексию относительно собственного образования,  выйти на построение индивидуального образовательного </a:t>
            </a:r>
            <a:r>
              <a:rPr lang="ru-RU" dirty="0" smtClean="0">
                <a:solidFill>
                  <a:schemeClr val="bg1"/>
                </a:solidFill>
              </a:rPr>
              <a:t>маршрута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Z:\Бронникова Ирина Ивановна\Инновационная деятельность\ФИП\2013-2014\АТЛАС ПРОФЕССИЙ_картинки\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353" y="4581128"/>
            <a:ext cx="160964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Бронникова Ирина Ивановна\Инновационная деятельность\ФИП\2013-2014\АТЛАС ПРОФЕССИЙ_картинки\0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353" y="2304256"/>
            <a:ext cx="160964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Бронникова Ирина Ивановна\Инновационная деятельность\ФИП\2013-2014\АТЛАС ПРОФЕССИЙ_картинки\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1793" y="31680"/>
            <a:ext cx="160964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509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85010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Углубление предметных результатов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6732240" cy="518457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Обществознание:</a:t>
            </a:r>
            <a:r>
              <a:rPr lang="ru-RU" dirty="0" smtClean="0">
                <a:solidFill>
                  <a:schemeClr val="bg1"/>
                </a:solidFill>
              </a:rPr>
              <a:t> способность </a:t>
            </a:r>
            <a:r>
              <a:rPr lang="ru-RU" dirty="0">
                <a:solidFill>
                  <a:schemeClr val="bg1"/>
                </a:solidFill>
              </a:rPr>
              <a:t>видеть разные варианты развития событий, </a:t>
            </a:r>
            <a:r>
              <a:rPr lang="ru-RU" dirty="0" smtClean="0">
                <a:solidFill>
                  <a:schemeClr val="bg1"/>
                </a:solidFill>
              </a:rPr>
              <a:t>общества, понимать </a:t>
            </a:r>
            <a:r>
              <a:rPr lang="ru-RU" dirty="0">
                <a:solidFill>
                  <a:schemeClr val="bg1"/>
                </a:solidFill>
              </a:rPr>
              <a:t>как разные факторы влияют на будущее;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умение построить прогноз на основании анализа наличной ситуации и анализа истории ее </a:t>
            </a:r>
            <a:r>
              <a:rPr lang="ru-RU" dirty="0" smtClean="0">
                <a:solidFill>
                  <a:schemeClr val="bg1"/>
                </a:solidFill>
              </a:rPr>
              <a:t>становления</a:t>
            </a:r>
            <a:endParaRPr lang="ru-RU" dirty="0">
              <a:solidFill>
                <a:schemeClr val="bg1"/>
              </a:solidFill>
            </a:endParaRPr>
          </a:p>
          <a:p>
            <a:pPr lvl="0" algn="just"/>
            <a:endParaRPr lang="ru-RU" b="1" dirty="0" smtClean="0">
              <a:solidFill>
                <a:schemeClr val="bg1"/>
              </a:solidFill>
            </a:endParaRPr>
          </a:p>
          <a:p>
            <a:pPr lvl="0" algn="just"/>
            <a:r>
              <a:rPr lang="ru-RU" b="1" dirty="0" smtClean="0">
                <a:solidFill>
                  <a:schemeClr val="bg1"/>
                </a:solidFill>
              </a:rPr>
              <a:t>Основы регионального развития: </a:t>
            </a:r>
            <a:r>
              <a:rPr lang="ru-RU" dirty="0" smtClean="0">
                <a:solidFill>
                  <a:schemeClr val="bg1"/>
                </a:solidFill>
              </a:rPr>
              <a:t>знание прошлого и настоящего Красноярского края; </a:t>
            </a:r>
            <a:endParaRPr lang="ru-RU" dirty="0">
              <a:solidFill>
                <a:schemeClr val="bg1"/>
              </a:solidFill>
            </a:endParaRPr>
          </a:p>
          <a:p>
            <a:pPr lvl="0" algn="just"/>
            <a:endParaRPr lang="ru-RU" b="1" dirty="0" smtClean="0">
              <a:solidFill>
                <a:schemeClr val="bg1"/>
              </a:solidFill>
            </a:endParaRPr>
          </a:p>
          <a:p>
            <a:pPr lvl="0" algn="just"/>
            <a:r>
              <a:rPr lang="ru-RU" b="1" dirty="0" smtClean="0">
                <a:solidFill>
                  <a:schemeClr val="bg1"/>
                </a:solidFill>
              </a:rPr>
              <a:t>Информатика: </a:t>
            </a:r>
            <a:r>
              <a:rPr lang="ru-RU" dirty="0" smtClean="0">
                <a:solidFill>
                  <a:schemeClr val="bg1"/>
                </a:solidFill>
              </a:rPr>
              <a:t>умение </a:t>
            </a:r>
            <a:r>
              <a:rPr lang="ru-RU" dirty="0">
                <a:solidFill>
                  <a:schemeClr val="bg1"/>
                </a:solidFill>
              </a:rPr>
              <a:t>работать в программах базового пакета </a:t>
            </a:r>
            <a:r>
              <a:rPr lang="en-US" dirty="0">
                <a:solidFill>
                  <a:schemeClr val="bg1"/>
                </a:solidFill>
              </a:rPr>
              <a:t>Microsoft Office</a:t>
            </a:r>
            <a:r>
              <a:rPr lang="ru-RU" dirty="0">
                <a:solidFill>
                  <a:schemeClr val="bg1"/>
                </a:solidFill>
              </a:rPr>
              <a:t>, на форуме, корректно вести собственный блог на сайте;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уметь строить эффективные поисковые запросы, быстро находить необходимую информацию, вычленяя только самое необходимое из всего массива </a:t>
            </a:r>
            <a:r>
              <a:rPr lang="ru-RU" dirty="0" smtClean="0">
                <a:solidFill>
                  <a:schemeClr val="bg1"/>
                </a:solidFill>
              </a:rPr>
              <a:t>данных</a:t>
            </a:r>
            <a:endParaRPr lang="ru-RU" dirty="0">
              <a:solidFill>
                <a:schemeClr val="bg1"/>
              </a:solidFill>
            </a:endParaRPr>
          </a:p>
          <a:p>
            <a:pPr lvl="0" algn="just"/>
            <a:endParaRPr lang="ru-RU" b="1" dirty="0" smtClean="0">
              <a:solidFill>
                <a:schemeClr val="bg1"/>
              </a:solidFill>
            </a:endParaRPr>
          </a:p>
          <a:p>
            <a:pPr lvl="0" algn="just"/>
            <a:r>
              <a:rPr lang="ru-RU" b="1" dirty="0" smtClean="0">
                <a:solidFill>
                  <a:schemeClr val="bg1"/>
                </a:solidFill>
              </a:rPr>
              <a:t>Экономика: </a:t>
            </a:r>
            <a:r>
              <a:rPr lang="ru-RU" dirty="0" smtClean="0">
                <a:solidFill>
                  <a:schemeClr val="bg1"/>
                </a:solidFill>
              </a:rPr>
              <a:t>уметь </a:t>
            </a:r>
            <a:r>
              <a:rPr lang="ru-RU" dirty="0">
                <a:solidFill>
                  <a:schemeClr val="bg1"/>
                </a:solidFill>
              </a:rPr>
              <a:t>получать и критически осмысливать экономическую информацию, анализировать, систематизировать полученные данные; подходить к событиям общественной и политической жизни с экономической точки </a:t>
            </a:r>
            <a:r>
              <a:rPr lang="ru-RU" dirty="0" smtClean="0">
                <a:solidFill>
                  <a:schemeClr val="bg1"/>
                </a:solidFill>
              </a:rPr>
              <a:t>зрения</a:t>
            </a:r>
            <a:endParaRPr lang="ru-RU" dirty="0">
              <a:solidFill>
                <a:schemeClr val="bg1"/>
              </a:solidFill>
            </a:endParaRPr>
          </a:p>
          <a:p>
            <a:pPr lvl="0" algn="just"/>
            <a:endParaRPr lang="ru-RU" b="1" dirty="0" smtClean="0">
              <a:solidFill>
                <a:schemeClr val="bg1"/>
              </a:solidFill>
            </a:endParaRPr>
          </a:p>
          <a:p>
            <a:pPr lvl="0" algn="just"/>
            <a:r>
              <a:rPr lang="ru-RU" b="1" dirty="0" smtClean="0">
                <a:solidFill>
                  <a:schemeClr val="bg1"/>
                </a:solidFill>
              </a:rPr>
              <a:t>География: </a:t>
            </a:r>
            <a:r>
              <a:rPr lang="ru-RU" dirty="0" smtClean="0">
                <a:solidFill>
                  <a:schemeClr val="bg1"/>
                </a:solidFill>
              </a:rPr>
              <a:t>уметь</a:t>
            </a:r>
            <a:r>
              <a:rPr lang="ru-RU" dirty="0">
                <a:solidFill>
                  <a:schemeClr val="bg1"/>
                </a:solidFill>
              </a:rPr>
              <a:t> сочетать глобальный, региональный и локальный подходы для описания и анализа природных, социально-экономических и </a:t>
            </a:r>
            <a:r>
              <a:rPr lang="ru-RU" dirty="0" err="1">
                <a:solidFill>
                  <a:schemeClr val="bg1"/>
                </a:solidFill>
              </a:rPr>
              <a:t>геоэкологических</a:t>
            </a:r>
            <a:r>
              <a:rPr lang="ru-RU" dirty="0">
                <a:solidFill>
                  <a:schemeClr val="bg1"/>
                </a:solidFill>
              </a:rPr>
              <a:t> процессов и </a:t>
            </a:r>
            <a:r>
              <a:rPr lang="ru-RU" dirty="0" smtClean="0">
                <a:solidFill>
                  <a:schemeClr val="bg1"/>
                </a:solidFill>
              </a:rPr>
              <a:t>явлений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Z:\Бронникова Ирина Ивановна\Инновационная деятельность\ФИП\2013-2014\АТЛАС ПРОФЕССИЙ_картинки\0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2999" y="4581128"/>
            <a:ext cx="160964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Z:\Бронникова Ирина Ивановна\Инновационная деятельность\ФИП\2013-2014\АТЛАС ПРОФЕССИЙ_картинки\0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2999" y="2265115"/>
            <a:ext cx="1632062" cy="230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:\Бронникова Ирина Ивановна\Инновационная деятельность\ФИП\2013-2014\АТЛАС ПРОФЕССИЙ_картинки\0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578" y="0"/>
            <a:ext cx="1614903" cy="228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655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452320" cy="70609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Метапредметные</a:t>
            </a:r>
            <a:r>
              <a:rPr lang="ru-RU" dirty="0" smtClean="0">
                <a:solidFill>
                  <a:schemeClr val="bg1"/>
                </a:solidFill>
              </a:rPr>
              <a:t> результаты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7380312" cy="5112568"/>
          </a:xfrm>
        </p:spPr>
        <p:txBody>
          <a:bodyPr>
            <a:normAutofit fontScale="47500" lnSpcReduction="20000"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</a:rPr>
              <a:t>образовательная инициатива и самостоятельность;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поисковая активность: способность самостоятельно ставить для себя поисковую задачу в рамках свой работы;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планировать решение задачи; выбирать метод для решения, определять необходимые ресурсы;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умение обосновывать суждения, давать определения, приводить доказательства;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выявлять закономерности процессов и явлений, выдвигать разные гипотезы, основываясь на имеющихся данных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анализ, моделирование и прогнозирование объектов и </a:t>
            </a:r>
            <a:r>
              <a:rPr lang="ru-RU" dirty="0" smtClean="0">
                <a:solidFill>
                  <a:schemeClr val="bg1"/>
                </a:solidFill>
              </a:rPr>
              <a:t>событий</a:t>
            </a:r>
            <a:endParaRPr lang="ru-RU" dirty="0">
              <a:solidFill>
                <a:schemeClr val="bg1"/>
              </a:solidFill>
            </a:endParaRP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мение работать </a:t>
            </a:r>
            <a:r>
              <a:rPr lang="ru-RU" dirty="0">
                <a:solidFill>
                  <a:schemeClr val="bg1"/>
                </a:solidFill>
              </a:rPr>
              <a:t>в команде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умение вести устную и письменную дискуссию, предъявлять и обоснованно отстаивать свою точку зрения.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умение эффектно презентовать полученные результаты работы и обосновывать </a:t>
            </a:r>
            <a:r>
              <a:rPr lang="ru-RU" dirty="0" smtClean="0">
                <a:solidFill>
                  <a:schemeClr val="bg1"/>
                </a:solidFill>
              </a:rPr>
              <a:t>их</a:t>
            </a:r>
            <a:endParaRPr lang="ru-RU" dirty="0">
              <a:solidFill>
                <a:schemeClr val="bg1"/>
              </a:solidFill>
            </a:endParaRP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поиск нужной информации по заданной теме в источниках различного типа и извлечение необходимой информации из источников, созданных в различных знаковых системах (тест, таблица, график, диаграмма, аудиовизуальный ряд и др.), отделение основной информации от второстепенной, критическое оценивание достоверности полученной информации, передача содержания информации адекватно поставленной цели (сжато, полно, выборочно);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умение составлять план действий на </a:t>
            </a:r>
            <a:r>
              <a:rPr lang="ru-RU" dirty="0" smtClean="0">
                <a:solidFill>
                  <a:schemeClr val="bg1"/>
                </a:solidFill>
              </a:rPr>
              <a:t>будущее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Z:\Бронникова Ирина Ивановна\Инновационная деятельность\ФИП\2013-2014\АТЛАС ПРОФЕССИЙ_картинки\0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65091"/>
            <a:ext cx="1691680" cy="23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Бронникова Ирина Ивановна\Инновационная деятельность\ФИП\2013-2014\АТЛАС ПРОФЕССИЙ_картинки\0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29209"/>
            <a:ext cx="1691680" cy="23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:\Бронникова Ирина Ивановна\Инновационная деятельность\ФИП\2013-2014\АТЛАС ПРОФЕССИЙ_картинки\0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683400" cy="23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673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Личностные результаты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dirty="0" smtClean="0">
                <a:solidFill>
                  <a:schemeClr val="bg1"/>
                </a:solidFill>
              </a:rPr>
              <a:t>ответственное отношение </a:t>
            </a:r>
            <a:r>
              <a:rPr lang="ru-RU" dirty="0">
                <a:solidFill>
                  <a:schemeClr val="bg1"/>
                </a:solidFill>
              </a:rPr>
              <a:t>к выбору собственных профессиональных предпочтений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понимание важности </a:t>
            </a:r>
            <a:r>
              <a:rPr lang="ru-RU" dirty="0" err="1">
                <a:solidFill>
                  <a:schemeClr val="bg1"/>
                </a:solidFill>
              </a:rPr>
              <a:t>экологичного</a:t>
            </a:r>
            <a:r>
              <a:rPr lang="ru-RU" dirty="0">
                <a:solidFill>
                  <a:schemeClr val="bg1"/>
                </a:solidFill>
              </a:rPr>
              <a:t> отношения к окружающей среде, другим людям. </a:t>
            </a:r>
            <a:endParaRPr lang="ru-RU" dirty="0" smtClean="0">
              <a:solidFill>
                <a:schemeClr val="bg1"/>
              </a:solidFill>
            </a:endParaRPr>
          </a:p>
          <a:p>
            <a:pPr lvl="0" algn="just"/>
            <a:r>
              <a:rPr lang="ru-RU" dirty="0" smtClean="0">
                <a:solidFill>
                  <a:schemeClr val="bg1"/>
                </a:solidFill>
              </a:rPr>
              <a:t>понимание </a:t>
            </a:r>
            <a:r>
              <a:rPr lang="ru-RU" dirty="0">
                <a:solidFill>
                  <a:schemeClr val="bg1"/>
                </a:solidFill>
              </a:rPr>
              <a:t>тесной взаимосвязи между процессами, происходящими в разных точках </a:t>
            </a:r>
            <a:r>
              <a:rPr lang="ru-RU" dirty="0" smtClean="0">
                <a:solidFill>
                  <a:schemeClr val="bg1"/>
                </a:solidFill>
              </a:rPr>
              <a:t>планеты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9" name="Picture 3" descr="Z:\Бронникова Ирина Ивановна\Инновационная деятельность\ФИП\2013-2014\АТЛАС ПРОФЕССИЙ_картинки\Атлас новых профессий\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3627" y="0"/>
            <a:ext cx="1720373" cy="2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:\Бронникова Ирина Ивановна\Инновационная деятельность\ФИП\2013-2014\АТЛАС ПРОФЕССИЙ_картинки\Атлас новых профессий\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2092" y="2433495"/>
            <a:ext cx="1721907" cy="24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Z:\Бронникова Ирина Ивановна\Инновационная деятельность\ФИП\2013-2014\АТЛАС ПРОФЕССИЙ_картинки\Атлас новых профессий\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2092" y="4437814"/>
            <a:ext cx="1710963" cy="242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227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сведения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6707088" cy="5400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Направленность программы </a:t>
            </a:r>
            <a:r>
              <a:rPr lang="ru-RU" dirty="0" smtClean="0">
                <a:solidFill>
                  <a:schemeClr val="bg1"/>
                </a:solidFill>
              </a:rPr>
              <a:t>- социально-педагогическая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Уровень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реднее </a:t>
            </a:r>
            <a:r>
              <a:rPr lang="ru-RU" dirty="0">
                <a:solidFill>
                  <a:schemeClr val="bg1"/>
                </a:solidFill>
              </a:rPr>
              <a:t>общее </a:t>
            </a:r>
            <a:r>
              <a:rPr lang="ru-RU" dirty="0" smtClean="0">
                <a:solidFill>
                  <a:schemeClr val="bg1"/>
                </a:solidFill>
              </a:rPr>
              <a:t>образование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Особенности обучения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80-летие Красноярского края, 70-летие Победы в ВОВ, </a:t>
            </a:r>
            <a:r>
              <a:rPr lang="ru-RU" dirty="0" smtClean="0">
                <a:solidFill>
                  <a:schemeClr val="bg1"/>
                </a:solidFill>
              </a:rPr>
              <a:t>подготовка </a:t>
            </a:r>
            <a:r>
              <a:rPr lang="ru-RU" dirty="0">
                <a:solidFill>
                  <a:schemeClr val="bg1"/>
                </a:solidFill>
              </a:rPr>
              <a:t>доклада «Сибирь глазами старшеклассников 2030» к Красноярскому экономическому форуму </a:t>
            </a:r>
            <a:r>
              <a:rPr lang="ru-RU" dirty="0" smtClean="0">
                <a:solidFill>
                  <a:schemeClr val="bg1"/>
                </a:solidFill>
              </a:rPr>
              <a:t>2015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Особенности организации </a:t>
            </a:r>
            <a:r>
              <a:rPr lang="ru-RU" b="1" dirty="0" smtClean="0">
                <a:solidFill>
                  <a:schemeClr val="bg1"/>
                </a:solidFill>
              </a:rPr>
              <a:t> - </a:t>
            </a:r>
            <a:r>
              <a:rPr lang="ru-RU" dirty="0" smtClean="0">
                <a:solidFill>
                  <a:schemeClr val="bg1"/>
                </a:solidFill>
              </a:rPr>
              <a:t>144 часа, лекции, </a:t>
            </a:r>
            <a:r>
              <a:rPr lang="ru-RU" dirty="0" err="1" smtClean="0">
                <a:solidFill>
                  <a:schemeClr val="bg1"/>
                </a:solidFill>
              </a:rPr>
              <a:t>вебинары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видео-конференции</a:t>
            </a:r>
            <a:r>
              <a:rPr lang="ru-RU" dirty="0">
                <a:solidFill>
                  <a:schemeClr val="bg1"/>
                </a:solidFill>
              </a:rPr>
              <a:t>, дебаты, </a:t>
            </a:r>
            <a:r>
              <a:rPr lang="ru-RU" dirty="0" smtClean="0">
                <a:solidFill>
                  <a:schemeClr val="bg1"/>
                </a:solidFill>
              </a:rPr>
              <a:t>консультации в дистанционном режиме, публичная защита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Z:\Бронникова Ирина Ивановна\Инновационная деятельность\ФИП\2013-2014\АТЛАС ПРОФЕССИЙ_картинки\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4802" y="4653136"/>
            <a:ext cx="1556478" cy="22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Бронникова Ирина Ивановна\Инновационная деятельность\ФИП\2013-2014\АТЛАС ПРОФЕССИЙ_картинки\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40" y="2448272"/>
            <a:ext cx="155874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Z:\Бронникова Ирина Ивановна\Инновационная деятельность\ФИП\2013-2014\АТЛАС ПРОФЕССИЙ_картинки\0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259" y="0"/>
            <a:ext cx="1558741" cy="24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023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Реализация программы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Сроки реализации – октябрь-декабрь 2014 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Участники-партнеры:  </a:t>
            </a:r>
            <a:r>
              <a:rPr lang="ru-RU" dirty="0">
                <a:solidFill>
                  <a:schemeClr val="bg1"/>
                </a:solidFill>
              </a:rPr>
              <a:t>МАОУ Лицей № 9 «Лидер» г. Красноярска (базовая школа), МБОУ </a:t>
            </a:r>
            <a:r>
              <a:rPr lang="ru-RU" dirty="0" err="1">
                <a:solidFill>
                  <a:schemeClr val="bg1"/>
                </a:solidFill>
              </a:rPr>
              <a:t>Шушенская</a:t>
            </a:r>
            <a:r>
              <a:rPr lang="ru-RU" dirty="0">
                <a:solidFill>
                  <a:schemeClr val="bg1"/>
                </a:solidFill>
              </a:rPr>
              <a:t> СОШ № 1, МБОУ Березовская СОШ № </a:t>
            </a:r>
            <a:r>
              <a:rPr lang="ru-RU" dirty="0" smtClean="0">
                <a:solidFill>
                  <a:schemeClr val="bg1"/>
                </a:solidFill>
              </a:rPr>
              <a:t>4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Участники </a:t>
            </a:r>
            <a:r>
              <a:rPr lang="ru-RU" dirty="0">
                <a:solidFill>
                  <a:schemeClr val="bg1"/>
                </a:solidFill>
              </a:rPr>
              <a:t>программы </a:t>
            </a:r>
            <a:r>
              <a:rPr lang="ru-RU" dirty="0" smtClean="0">
                <a:solidFill>
                  <a:schemeClr val="bg1"/>
                </a:solidFill>
              </a:rPr>
              <a:t>-  </a:t>
            </a:r>
            <a:r>
              <a:rPr lang="ru-RU" dirty="0">
                <a:solidFill>
                  <a:schemeClr val="bg1"/>
                </a:solidFill>
              </a:rPr>
              <a:t>301 учащийся из школ </a:t>
            </a:r>
            <a:r>
              <a:rPr lang="ru-RU" dirty="0" smtClean="0">
                <a:solidFill>
                  <a:schemeClr val="bg1"/>
                </a:solidFill>
              </a:rPr>
              <a:t>г</a:t>
            </a:r>
            <a:r>
              <a:rPr lang="ru-RU" dirty="0">
                <a:solidFill>
                  <a:schemeClr val="bg1"/>
                </a:solidFill>
              </a:rPr>
              <a:t>. Красноярска (268 чел.), Березовского (16 чел.) и Шушенского (17 чел.) районов Красноярского </a:t>
            </a:r>
            <a:r>
              <a:rPr lang="ru-RU" dirty="0" smtClean="0">
                <a:solidFill>
                  <a:schemeClr val="bg1"/>
                </a:solidFill>
              </a:rPr>
              <a:t>края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Программу обеспечивало 20 педагогов – кураторов групп.</a:t>
            </a:r>
          </a:p>
          <a:p>
            <a:endParaRPr lang="ru-RU" dirty="0"/>
          </a:p>
        </p:txBody>
      </p:sp>
      <p:pic>
        <p:nvPicPr>
          <p:cNvPr id="5122" name="Picture 2" descr="Z:\Бронникова Ирина Ивановна\Инновационная деятельность\ФИП\2013-2014\АТЛАС ПРОФЕССИЙ_картинки\0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66948"/>
            <a:ext cx="1619672" cy="22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Бронникова Ирина Ивановна\Инновационная деятельность\ФИП\2013-2014\АТЛАС ПРОФЕССИЙ_картинки\0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71834"/>
            <a:ext cx="1622544" cy="229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:\Бронникова Ирина Ивановна\Инновационная деятельность\ФИП\2013-2014\АТЛАС ПРОФЕССИЙ_картинки\0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2496" y="15344"/>
            <a:ext cx="1619672" cy="22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428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404664"/>
            <a:ext cx="5770984" cy="62646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Программа реализовывалась в очно-заочной форме с использованием дистанционных технологий.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>
                <a:solidFill>
                  <a:schemeClr val="bg1"/>
                </a:solidFill>
              </a:rPr>
              <a:t>реализации программы был создан специальный </a:t>
            </a:r>
            <a:r>
              <a:rPr lang="ru-RU" dirty="0" err="1">
                <a:solidFill>
                  <a:schemeClr val="bg1"/>
                </a:solidFill>
              </a:rPr>
              <a:t>интернет-ресурс</a:t>
            </a:r>
            <a:r>
              <a:rPr lang="ru-RU" dirty="0">
                <a:solidFill>
                  <a:schemeClr val="bg1"/>
                </a:solidFill>
              </a:rPr>
              <a:t> – сайт программы «Экспедиция в будущее» </a:t>
            </a:r>
            <a:r>
              <a:rPr lang="ru-RU" u="sng" dirty="0">
                <a:solidFill>
                  <a:schemeClr val="bg1"/>
                </a:solidFill>
                <a:hlinkClick r:id="rId2"/>
              </a:rPr>
              <a:t>http://liceum9.ru/teachers/filosof</a:t>
            </a:r>
            <a:r>
              <a:rPr lang="ru-RU" u="sng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Взаимозачет результатов – обществознание, Основы регионального развития, география, экономика, информатика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7" name="Picture 3" descr="Z:\Бронникова Ирина Ивановна\Методическая работа\2015-2016\СОФ\Оформление\фото\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912"/>
            <a:ext cx="3162548" cy="177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:\Бронникова Ирина Ивановна\Методическая работа\2015-2016\СОФ\Оформление\фото\24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1628800"/>
            <a:ext cx="3162549" cy="177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Z:\Бронникова Ирина Ивановна\фото\КЭФ 2015\IMG_45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" y="2996952"/>
            <a:ext cx="3162549" cy="21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:\Бронникова Ирина Ивановна\фото\КЭФ 2015\IMG_46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7" y="4749634"/>
            <a:ext cx="3162549" cy="21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994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94421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В 2030 году вам 30-35 лет!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/>
          <a:lstStyle/>
          <a:p>
            <a:pPr lvl="6"/>
            <a:endParaRPr lang="ru-RU" sz="24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0394" y="2276872"/>
            <a:ext cx="3681761" cy="29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491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Как вы </a:t>
            </a:r>
            <a:r>
              <a:rPr lang="ru-RU" b="1" dirty="0">
                <a:solidFill>
                  <a:schemeClr val="bg1"/>
                </a:solidFill>
              </a:rPr>
              <a:t>выглядите</a:t>
            </a:r>
            <a:r>
              <a:rPr lang="ru-RU" dirty="0">
                <a:solidFill>
                  <a:schemeClr val="bg1"/>
                </a:solidFill>
              </a:rPr>
              <a:t>?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1855" y="1052736"/>
            <a:ext cx="3225064" cy="141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3629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3199" y="471065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10793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0903"/>
            <a:ext cx="1838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032" y="2661642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9995" y="2576736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991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Что вас </a:t>
            </a:r>
            <a:r>
              <a:rPr lang="ru-RU" b="1" dirty="0">
                <a:solidFill>
                  <a:schemeClr val="bg1"/>
                </a:solidFill>
              </a:rPr>
              <a:t>окружает</a:t>
            </a:r>
            <a:r>
              <a:rPr lang="ru-RU" dirty="0">
                <a:solidFill>
                  <a:schemeClr val="bg1"/>
                </a:solidFill>
              </a:rPr>
              <a:t>?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1761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874" y="1119385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94611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723" y="249289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336" y="5013176"/>
            <a:ext cx="3086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9123" y="5013176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1726" y="447871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74" y="3140968"/>
            <a:ext cx="2781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7309" y="300737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01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Что вы едите?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2325602" cy="203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419" y="568288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6246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007" y="485768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8084" y="977863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4332" y="4582485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5709" y="3006452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9465" y="294930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495" y="3282677"/>
            <a:ext cx="2286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388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 много других вопросов: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Как  устроена ваша жизнь?</a:t>
            </a:r>
          </a:p>
          <a:p>
            <a:r>
              <a:rPr lang="ru-RU" dirty="0">
                <a:solidFill>
                  <a:schemeClr val="bg1"/>
                </a:solidFill>
              </a:rPr>
              <a:t>Где вы живете?</a:t>
            </a:r>
          </a:p>
          <a:p>
            <a:r>
              <a:rPr lang="ru-RU" dirty="0">
                <a:solidFill>
                  <a:schemeClr val="bg1"/>
                </a:solidFill>
              </a:rPr>
              <a:t>Чем вы занимаетесь?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…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18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440160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Вы – жители будущего!</a:t>
            </a:r>
            <a:br>
              <a:rPr lang="ru-RU" sz="6000" dirty="0">
                <a:solidFill>
                  <a:schemeClr val="bg1"/>
                </a:solidFill>
              </a:rPr>
            </a:br>
            <a:r>
              <a:rPr lang="ru-RU" sz="6000" dirty="0">
                <a:solidFill>
                  <a:schemeClr val="bg1"/>
                </a:solidFill>
              </a:rPr>
              <a:t>Каким оно будет?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3384376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975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33670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Программа «Экспедиция в будущее» – это: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52131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Возможность научиться аналитике, прогнозированию, </a:t>
            </a:r>
            <a:r>
              <a:rPr lang="ru-RU" dirty="0" err="1" smtClean="0">
                <a:solidFill>
                  <a:schemeClr val="bg1"/>
                </a:solidFill>
              </a:rPr>
              <a:t>сценированию</a:t>
            </a:r>
            <a:r>
              <a:rPr lang="ru-RU" dirty="0" smtClean="0">
                <a:solidFill>
                  <a:schemeClr val="bg1"/>
                </a:solidFill>
              </a:rPr>
              <a:t>, анализу рисков, работе с большими массивами данных;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Возможность осознанного построения своей образовательной траектории, основанной на анализе собственных целей;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Возможность предъявления своего видения будущего (или желаемого для вас будущего) профессионалам разных областей, ведущим политикам, экспертам на Красноярском экономическом форуме.</a:t>
            </a:r>
          </a:p>
        </p:txBody>
      </p:sp>
      <p:pic>
        <p:nvPicPr>
          <p:cNvPr id="4098" name="Picture 2" descr="Z:\Бронникова Ирина Ивановна\Инновационная деятельность\ФИП\2013-2014\АТЛАС ПРОФЕССИЙ_картинки\0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66948"/>
            <a:ext cx="1619672" cy="22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Бронникова Ирина Ивановна\Инновационная деятельность\ФИП\2013-2014\АТЛАС ПРОФЕССИЙ_картинки\0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75896"/>
            <a:ext cx="1619672" cy="22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Бронникова Ирина Ивановна\Инновационная деятельность\ФИП\2013-2014\АТЛАС ПРОФЕССИЙ_картинки\0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8133" y="0"/>
            <a:ext cx="1632062" cy="230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203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Цель программы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через </a:t>
            </a:r>
            <a:r>
              <a:rPr lang="ru-RU" dirty="0">
                <a:solidFill>
                  <a:schemeClr val="bg1"/>
                </a:solidFill>
              </a:rPr>
              <a:t>аналитику и долгосрочный прогноз развития Красноярского края привести старшеклассников к более осмысленному профессиональному самоопределению и ответственному отношению к собственному образованию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3100" y="4653136"/>
            <a:ext cx="212090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8129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700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В 2030 году вам 30-35 лет!</vt:lpstr>
      <vt:lpstr>Как вы выглядите? </vt:lpstr>
      <vt:lpstr>Что вас окружает? </vt:lpstr>
      <vt:lpstr>Что вы едите? </vt:lpstr>
      <vt:lpstr>И много других вопросов:</vt:lpstr>
      <vt:lpstr>Вы – жители будущего! Каким оно будет?</vt:lpstr>
      <vt:lpstr>Программа «Экспедиция в будущее» – это:</vt:lpstr>
      <vt:lpstr>Цель программы</vt:lpstr>
      <vt:lpstr>Задачи программы</vt:lpstr>
      <vt:lpstr>Углубление предметных результатов</vt:lpstr>
      <vt:lpstr>Метапредметные результаты</vt:lpstr>
      <vt:lpstr>Личностные результаты</vt:lpstr>
      <vt:lpstr>Основные сведения</vt:lpstr>
      <vt:lpstr>Реализация программы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д</cp:lastModifiedBy>
  <cp:revision>32</cp:revision>
  <dcterms:created xsi:type="dcterms:W3CDTF">2013-12-18T16:14:58Z</dcterms:created>
  <dcterms:modified xsi:type="dcterms:W3CDTF">2016-08-20T13:15:19Z</dcterms:modified>
</cp:coreProperties>
</file>