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92" r:id="rId2"/>
    <p:sldId id="278" r:id="rId3"/>
    <p:sldId id="258" r:id="rId4"/>
    <p:sldId id="262" r:id="rId5"/>
    <p:sldId id="280" r:id="rId6"/>
    <p:sldId id="290" r:id="rId7"/>
    <p:sldId id="287" r:id="rId8"/>
    <p:sldId id="294" r:id="rId9"/>
    <p:sldId id="296" r:id="rId10"/>
    <p:sldId id="295" r:id="rId11"/>
    <p:sldId id="298" r:id="rId12"/>
    <p:sldId id="297" r:id="rId13"/>
    <p:sldId id="293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9971" autoAdjust="0"/>
  </p:normalViewPr>
  <p:slideViewPr>
    <p:cSldViewPr snapToGrid="0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021199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2130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0455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0455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Проект состоит из повторяющихся годичных циклов, имеющих общую структуру.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Каждый цикл начинается и заканчивается анализом процесса, итогов и результатов предыдущего цикла, работой по внедрению и тиражированию разработанных технологий, а также подготовкой к новому циклу.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В проекте можно выделить четыре взаимосвязанные, но относительно независимые друг от друга линии работы</a:t>
            </a:r>
            <a:r>
              <a:rPr lang="ru-RU" baseline="0" dirty="0" smtClean="0"/>
              <a:t> </a:t>
            </a:r>
            <a:r>
              <a:rPr lang="ru-RU" dirty="0" smtClean="0"/>
              <a:t>и соответствующие им задачи.</a:t>
            </a:r>
            <a:r>
              <a:rPr lang="ru-RU" baseline="0" dirty="0" smtClean="0"/>
              <a:t> Все линии объединяются в итоговом комплексном мероприятии цикла – </a:t>
            </a:r>
            <a:r>
              <a:rPr lang="ru-RU" b="1" baseline="0" dirty="0" smtClean="0"/>
              <a:t>образовательном форуме</a:t>
            </a:r>
            <a:r>
              <a:rPr lang="ru-RU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Первая линия – это </a:t>
            </a:r>
            <a:r>
              <a:rPr lang="ru" sz="1100" b="1" dirty="0" smtClean="0">
                <a:solidFill>
                  <a:schemeClr val="tx1"/>
                </a:solidFill>
              </a:rPr>
              <a:t>Конкурс инновационных дополнительных общеобразовательных программ, реализуемых в сетевой форме</a:t>
            </a:r>
            <a:r>
              <a:rPr lang="ru" sz="1100" b="1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направленных на достижение личностных и метапредметных результатов ФГОС ОО</a:t>
            </a: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dirty="0" smtClean="0">
                <a:solidFill>
                  <a:schemeClr val="tx1"/>
                </a:solidFill>
              </a:rPr>
              <a:t>(3 номинации).</a:t>
            </a:r>
            <a:r>
              <a:rPr lang="ru" sz="1100" baseline="0" dirty="0" smtClean="0">
                <a:solidFill>
                  <a:schemeClr val="tx1"/>
                </a:solidFill>
              </a:rPr>
              <a:t> Главная задача Конкурса – </a:t>
            </a:r>
            <a:r>
              <a:rPr lang="ru" sz="1100" i="1" dirty="0" smtClean="0">
                <a:solidFill>
                  <a:schemeClr val="tx1"/>
                </a:solidFill>
              </a:rPr>
              <a:t>выявление лучших программ, инструментов, оргуправленческих моделей интеграции ОО и ДО.</a:t>
            </a:r>
            <a:r>
              <a:rPr lang="ru" sz="1100" i="1" baseline="0" dirty="0" smtClean="0">
                <a:solidFill>
                  <a:schemeClr val="tx1"/>
                </a:solidFill>
              </a:rPr>
              <a:t> </a:t>
            </a:r>
            <a:r>
              <a:rPr lang="ru" sz="1100" i="0" baseline="0" dirty="0" smtClean="0">
                <a:solidFill>
                  <a:schemeClr val="tx1"/>
                </a:solidFill>
              </a:rPr>
              <a:t>Конкурс состоит из нескольких этапов и завершается публичным финалом в рамках Форума.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" sz="1100" i="0" baseline="0" dirty="0" smtClean="0">
                <a:solidFill>
                  <a:schemeClr val="tx1"/>
                </a:solidFill>
              </a:rPr>
              <a:t>Вторая линия – это </a:t>
            </a:r>
            <a:r>
              <a:rPr lang="ru" sz="1100" b="1" dirty="0" smtClean="0">
                <a:solidFill>
                  <a:schemeClr val="tx1"/>
                </a:solidFill>
              </a:rPr>
              <a:t>Очно-заочная кадровая школа, </a:t>
            </a:r>
            <a:r>
              <a:rPr lang="ru" sz="1100" b="0" dirty="0" smtClean="0">
                <a:solidFill>
                  <a:schemeClr val="tx1"/>
                </a:solidFill>
              </a:rPr>
              <a:t>состоящая из трёх очных сессий и межсессионной работы, </a:t>
            </a:r>
            <a:r>
              <a:rPr lang="ru" sz="1100" dirty="0" smtClean="0">
                <a:solidFill>
                  <a:schemeClr val="tx1"/>
                </a:solidFill>
              </a:rPr>
              <a:t>главная задача которой - </a:t>
            </a:r>
            <a:r>
              <a:rPr lang="ru" sz="1100" i="1" dirty="0" smtClean="0">
                <a:solidFill>
                  <a:schemeClr val="tx1"/>
                </a:solidFill>
              </a:rPr>
              <a:t>подготовка управленческо-педагогических команд  из представителей общего и дополнительного образования, владеющих технологиями интеграции ОО и ДО. </a:t>
            </a:r>
            <a:r>
              <a:rPr lang="ru" sz="1100" i="0" dirty="0" smtClean="0">
                <a:solidFill>
                  <a:schemeClr val="tx1"/>
                </a:solidFill>
              </a:rPr>
              <a:t>Итоги Школы</a:t>
            </a:r>
            <a:r>
              <a:rPr lang="ru" sz="1100" i="0" baseline="0" dirty="0" smtClean="0">
                <a:solidFill>
                  <a:schemeClr val="tx1"/>
                </a:solidFill>
              </a:rPr>
              <a:t> </a:t>
            </a:r>
            <a:r>
              <a:rPr lang="ru" sz="1100" i="0" dirty="0" smtClean="0">
                <a:solidFill>
                  <a:schemeClr val="tx1"/>
                </a:solidFill>
              </a:rPr>
              <a:t>представляются и тестируется рамках Конкурса, а также на Форуме</a:t>
            </a:r>
            <a:r>
              <a:rPr lang="ru" sz="1100" i="0" baseline="0" dirty="0" smtClean="0">
                <a:solidFill>
                  <a:schemeClr val="tx1"/>
                </a:solidFill>
              </a:rPr>
              <a:t> </a:t>
            </a:r>
            <a:r>
              <a:rPr lang="ru" sz="1100" i="0" dirty="0" smtClean="0">
                <a:solidFill>
                  <a:schemeClr val="tx1"/>
                </a:solidFill>
              </a:rPr>
              <a:t>в рамках </a:t>
            </a:r>
            <a:r>
              <a:rPr lang="ru-RU" b="1" dirty="0" err="1" smtClean="0"/>
              <a:t>Метапредметной</a:t>
            </a:r>
            <a:r>
              <a:rPr lang="ru-RU" b="1" dirty="0" smtClean="0"/>
              <a:t> олимпиады - </a:t>
            </a:r>
            <a:r>
              <a:rPr lang="ru" sz="1100" i="0" dirty="0" smtClean="0">
                <a:solidFill>
                  <a:schemeClr val="tx1"/>
                </a:solidFill>
              </a:rPr>
              <a:t>в виде достижений участников образовательных программ, разработанных в рамках Проекта</a:t>
            </a:r>
            <a:r>
              <a:rPr lang="ru-RU" b="1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0" dirty="0" smtClean="0"/>
              <a:t>Третья линия</a:t>
            </a:r>
            <a:r>
              <a:rPr lang="ru-RU" b="0" baseline="0" dirty="0" smtClean="0"/>
              <a:t> </a:t>
            </a:r>
            <a:r>
              <a:rPr lang="ru-RU" b="1" baseline="0" dirty="0" smtClean="0"/>
              <a:t>– </a:t>
            </a:r>
            <a:r>
              <a:rPr lang="ru-RU" b="0" baseline="0" dirty="0" smtClean="0"/>
              <a:t>это</a:t>
            </a:r>
            <a:r>
              <a:rPr lang="ru-RU" b="1" baseline="0" dirty="0" smtClean="0"/>
              <a:t> </a:t>
            </a:r>
            <a:r>
              <a:rPr lang="ru-RU" sz="1100" b="1" dirty="0" smtClean="0">
                <a:solidFill>
                  <a:schemeClr val="dk1"/>
                </a:solidFill>
              </a:rPr>
              <a:t>Постоянно действующий методический семинар, </a:t>
            </a:r>
            <a:r>
              <a:rPr lang="ru-RU" sz="1100" b="0" dirty="0" smtClean="0">
                <a:solidFill>
                  <a:schemeClr val="dk1"/>
                </a:solidFill>
              </a:rPr>
              <a:t>основной</a:t>
            </a:r>
            <a:r>
              <a:rPr lang="ru-RU" sz="1100" b="1" dirty="0" smtClean="0">
                <a:solidFill>
                  <a:schemeClr val="dk1"/>
                </a:solidFill>
              </a:rPr>
              <a:t> </a:t>
            </a:r>
            <a:r>
              <a:rPr lang="ru-RU" sz="1100" b="0" dirty="0" smtClean="0">
                <a:solidFill>
                  <a:schemeClr val="dk1"/>
                </a:solidFill>
              </a:rPr>
              <a:t>задачей которого является</a:t>
            </a:r>
            <a:r>
              <a:rPr lang="ru-RU" sz="1100" dirty="0" smtClean="0">
                <a:solidFill>
                  <a:schemeClr val="dk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совершенствование и сопровождение внедрения разработанных программ, инструментов, моделей. </a:t>
            </a:r>
            <a:r>
              <a:rPr lang="ru-RU" sz="1100" i="0" dirty="0" smtClean="0">
                <a:solidFill>
                  <a:schemeClr val="tx1"/>
                </a:solidFill>
              </a:rPr>
              <a:t>Также в этой линии можно выделить создание и развитие ресурсных центров и опорных площадок Проекта.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i="0" dirty="0" smtClean="0">
                <a:solidFill>
                  <a:schemeClr val="tx1"/>
                </a:solidFill>
              </a:rPr>
              <a:t>Четвёртая линия – это </a:t>
            </a:r>
            <a:r>
              <a:rPr lang="ru-RU" sz="1100" b="1" dirty="0" smtClean="0"/>
              <a:t>Постоянно действующая общественно-профессиональная экспертиза Проекта</a:t>
            </a:r>
            <a:r>
              <a:rPr lang="ru-RU" sz="1100" b="0" dirty="0" smtClean="0"/>
              <a:t>,</a:t>
            </a:r>
            <a:r>
              <a:rPr lang="ru-RU" sz="1100" b="0" baseline="0" dirty="0" smtClean="0"/>
              <a:t> главная задача которой - </a:t>
            </a:r>
            <a:r>
              <a:rPr lang="ru-RU" sz="1100" i="1" dirty="0" smtClean="0"/>
              <a:t>апробация и распространение всех технологий, разработанных в рамках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i="0" dirty="0" smtClean="0"/>
              <a:t>Семинар и экспертиза проводятся</a:t>
            </a:r>
            <a:r>
              <a:rPr lang="ru-RU" sz="1100" i="0" baseline="0" dirty="0" smtClean="0"/>
              <a:t> на протяжении всего цикла в заочной и в очной форме; их итоги представляются, обсуждаются и дорабатываются на Форуме в формате семинара-конференции.</a:t>
            </a:r>
            <a:endParaRPr lang="ru-RU" sz="110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i="0" dirty="0" smtClean="0">
                <a:solidFill>
                  <a:schemeClr val="tx1"/>
                </a:solidFill>
              </a:rPr>
              <a:t>В настоящий момент идёт первый цикл проекта,</a:t>
            </a:r>
            <a:r>
              <a:rPr lang="ru-RU" sz="1100" i="0" baseline="0" dirty="0" smtClean="0">
                <a:solidFill>
                  <a:schemeClr val="tx1"/>
                </a:solidFill>
              </a:rPr>
              <a:t> который стартовал в начале 2016 года. К настоящему моменту проведены две сессии кадровой школы и первый этап конкурса, идёт подготовка третьей сессии школы и второго этапа конкурса. Цикл 2017 года планируется как </a:t>
            </a:r>
            <a:r>
              <a:rPr lang="ru-RU" sz="1100" i="0" baseline="0" dirty="0" err="1" smtClean="0">
                <a:solidFill>
                  <a:schemeClr val="tx1"/>
                </a:solidFill>
              </a:rPr>
              <a:t>общекраевой</a:t>
            </a:r>
            <a:r>
              <a:rPr lang="ru-RU" sz="1100" i="0" baseline="0" dirty="0" smtClean="0">
                <a:solidFill>
                  <a:schemeClr val="tx1"/>
                </a:solidFill>
              </a:rPr>
              <a:t>, 2018 года – как межрегиональный, 2019 (в рамках развития Проекта) – как федеральный.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19595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2130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5337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Обновление содержания и технологий в системе дополнительного образования детей Красноярского края за счёт создания региональной системы интеграции дополнительного и общего образования, направленной на достижение личностных и метапредметных результатов ФГОС ОО.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057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Разработка и реализация инновационных дополнительных общеобразовательных программ, реализуемых в сетевой форме и направленных на достижение личностных и метапредметных</a:t>
            </a:r>
            <a:r>
              <a:rPr lang="ru" sz="11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результатов ФГОС ОО.</a:t>
            </a:r>
          </a:p>
          <a:p>
            <a:pPr marL="457200" lvl="0" indent="-355600" algn="just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Разработка и внедрение дополнительных профессиональных программ, направленных на создание управленческо-педагогических команд, владеющих технологиями интеграции ОО и ДО.</a:t>
            </a:r>
          </a:p>
          <a:p>
            <a:pPr marL="457200" lvl="0" indent="-355600" algn="just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Организация методического обеспечения внедрения и тиражирования образовательных программ, технологий и организационно-управленческих моделей интеграции дополнительного и общего образования.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0745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Проект состоит из повторяющихся годичных циклов, имеющих общую структуру.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Каждый цикл начинается и заканчивается анализом процесса, итогов и результатов предыдущего цикла, работой по внедрению и тиражированию разработанных технологий, а также подготовкой к новому циклу.</a:t>
            </a:r>
          </a:p>
          <a:p>
            <a:pPr lvl="0" rtl="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В проекте можно выделить четыре взаимосвязанные, но относительно независимые друг от друга линии работы</a:t>
            </a:r>
            <a:r>
              <a:rPr lang="ru-RU" baseline="0" dirty="0" smtClean="0"/>
              <a:t> </a:t>
            </a:r>
            <a:r>
              <a:rPr lang="ru-RU" dirty="0" smtClean="0"/>
              <a:t>и соответствующие им задачи.</a:t>
            </a:r>
            <a:r>
              <a:rPr lang="ru-RU" baseline="0" dirty="0" smtClean="0"/>
              <a:t> Все линии объединяются в итоговом комплексном мероприятии цикла – </a:t>
            </a:r>
            <a:r>
              <a:rPr lang="ru-RU" b="1" baseline="0" dirty="0" smtClean="0"/>
              <a:t>образовательном форуме</a:t>
            </a:r>
            <a:r>
              <a:rPr lang="ru-RU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aseline="0" dirty="0" smtClean="0"/>
              <a:t>Первая линия – это </a:t>
            </a:r>
            <a:r>
              <a:rPr lang="ru" sz="1100" b="1" dirty="0" smtClean="0">
                <a:solidFill>
                  <a:schemeClr val="tx1"/>
                </a:solidFill>
              </a:rPr>
              <a:t>Конкурс инновационных дополнительных общеобразовательных программ, реализуемых в сетевой форме</a:t>
            </a:r>
            <a:r>
              <a:rPr lang="ru" sz="1100" b="1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направленных на достижение личностных и метапредметных результатов ФГОС ОО</a:t>
            </a:r>
            <a:r>
              <a:rPr lang="ru" sz="11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100" dirty="0" smtClean="0">
                <a:solidFill>
                  <a:schemeClr val="tx1"/>
                </a:solidFill>
              </a:rPr>
              <a:t>(3 номинации).</a:t>
            </a:r>
            <a:r>
              <a:rPr lang="ru" sz="1100" baseline="0" dirty="0" smtClean="0">
                <a:solidFill>
                  <a:schemeClr val="tx1"/>
                </a:solidFill>
              </a:rPr>
              <a:t> Главная задача Конкурса – </a:t>
            </a:r>
            <a:r>
              <a:rPr lang="ru" sz="1100" i="1" dirty="0" smtClean="0">
                <a:solidFill>
                  <a:schemeClr val="tx1"/>
                </a:solidFill>
              </a:rPr>
              <a:t>выявление лучших программ, инструментов, оргуправленческих моделей интеграции ОО и ДО.</a:t>
            </a:r>
            <a:r>
              <a:rPr lang="ru" sz="1100" i="1" baseline="0" dirty="0" smtClean="0">
                <a:solidFill>
                  <a:schemeClr val="tx1"/>
                </a:solidFill>
              </a:rPr>
              <a:t> </a:t>
            </a:r>
            <a:r>
              <a:rPr lang="ru" sz="1100" i="0" baseline="0" dirty="0" smtClean="0">
                <a:solidFill>
                  <a:schemeClr val="tx1"/>
                </a:solidFill>
              </a:rPr>
              <a:t>Конкурс состоит из нескольких этапов и завершается публичным финалом в рамках Форума.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" sz="1100" i="0" baseline="0" dirty="0" smtClean="0">
                <a:solidFill>
                  <a:schemeClr val="tx1"/>
                </a:solidFill>
              </a:rPr>
              <a:t>Вторая линия – это </a:t>
            </a:r>
            <a:r>
              <a:rPr lang="ru" sz="1100" b="1" dirty="0" smtClean="0">
                <a:solidFill>
                  <a:schemeClr val="tx1"/>
                </a:solidFill>
              </a:rPr>
              <a:t>Очно-заочная кадровая школа, </a:t>
            </a:r>
            <a:r>
              <a:rPr lang="ru" sz="1100" b="0" dirty="0" smtClean="0">
                <a:solidFill>
                  <a:schemeClr val="tx1"/>
                </a:solidFill>
              </a:rPr>
              <a:t>состоящая из трёх очных сессий и межсессионной работы, </a:t>
            </a:r>
            <a:r>
              <a:rPr lang="ru" sz="1100" dirty="0" smtClean="0">
                <a:solidFill>
                  <a:schemeClr val="tx1"/>
                </a:solidFill>
              </a:rPr>
              <a:t>главная задача которой - </a:t>
            </a:r>
            <a:r>
              <a:rPr lang="ru" sz="1100" i="1" dirty="0" smtClean="0">
                <a:solidFill>
                  <a:schemeClr val="tx1"/>
                </a:solidFill>
              </a:rPr>
              <a:t>подготовка управленческо-педагогических команд  из представителей общего и дополнительного образования, владеющих технологиями интеграции ОО и ДО. </a:t>
            </a:r>
            <a:r>
              <a:rPr lang="ru" sz="1100" i="0" dirty="0" smtClean="0">
                <a:solidFill>
                  <a:schemeClr val="tx1"/>
                </a:solidFill>
              </a:rPr>
              <a:t>Итоги Школы</a:t>
            </a:r>
            <a:r>
              <a:rPr lang="ru" sz="1100" i="0" baseline="0" dirty="0" smtClean="0">
                <a:solidFill>
                  <a:schemeClr val="tx1"/>
                </a:solidFill>
              </a:rPr>
              <a:t> </a:t>
            </a:r>
            <a:r>
              <a:rPr lang="ru" sz="1100" i="0" dirty="0" smtClean="0">
                <a:solidFill>
                  <a:schemeClr val="tx1"/>
                </a:solidFill>
              </a:rPr>
              <a:t>представляются и тестируется рамках Конкурса, а также на Форуме</a:t>
            </a:r>
            <a:r>
              <a:rPr lang="ru" sz="1100" i="0" baseline="0" dirty="0" smtClean="0">
                <a:solidFill>
                  <a:schemeClr val="tx1"/>
                </a:solidFill>
              </a:rPr>
              <a:t> </a:t>
            </a:r>
            <a:r>
              <a:rPr lang="ru" sz="1100" i="0" dirty="0" smtClean="0">
                <a:solidFill>
                  <a:schemeClr val="tx1"/>
                </a:solidFill>
              </a:rPr>
              <a:t>в рамках </a:t>
            </a:r>
            <a:r>
              <a:rPr lang="ru-RU" b="1" dirty="0" err="1" smtClean="0"/>
              <a:t>Метапредметной</a:t>
            </a:r>
            <a:r>
              <a:rPr lang="ru-RU" b="1" dirty="0" smtClean="0"/>
              <a:t> олимпиады - </a:t>
            </a:r>
            <a:r>
              <a:rPr lang="ru" sz="1100" i="0" dirty="0" smtClean="0">
                <a:solidFill>
                  <a:schemeClr val="tx1"/>
                </a:solidFill>
              </a:rPr>
              <a:t>в виде достижений участников образовательных программ, разработанных в рамках Проекта</a:t>
            </a:r>
            <a:r>
              <a:rPr lang="ru-RU" b="1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b="0" dirty="0" smtClean="0"/>
              <a:t>Третья линия</a:t>
            </a:r>
            <a:r>
              <a:rPr lang="ru-RU" b="0" baseline="0" dirty="0" smtClean="0"/>
              <a:t> </a:t>
            </a:r>
            <a:r>
              <a:rPr lang="ru-RU" b="1" baseline="0" dirty="0" smtClean="0"/>
              <a:t>– </a:t>
            </a:r>
            <a:r>
              <a:rPr lang="ru-RU" b="0" baseline="0" dirty="0" smtClean="0"/>
              <a:t>это</a:t>
            </a:r>
            <a:r>
              <a:rPr lang="ru-RU" b="1" baseline="0" dirty="0" smtClean="0"/>
              <a:t> </a:t>
            </a:r>
            <a:r>
              <a:rPr lang="ru-RU" sz="1100" b="1" dirty="0" smtClean="0">
                <a:solidFill>
                  <a:schemeClr val="dk1"/>
                </a:solidFill>
              </a:rPr>
              <a:t>Постоянно действующий методический семинар, </a:t>
            </a:r>
            <a:r>
              <a:rPr lang="ru-RU" sz="1100" b="0" dirty="0" smtClean="0">
                <a:solidFill>
                  <a:schemeClr val="dk1"/>
                </a:solidFill>
              </a:rPr>
              <a:t>основной</a:t>
            </a:r>
            <a:r>
              <a:rPr lang="ru-RU" sz="1100" b="1" dirty="0" smtClean="0">
                <a:solidFill>
                  <a:schemeClr val="dk1"/>
                </a:solidFill>
              </a:rPr>
              <a:t> </a:t>
            </a:r>
            <a:r>
              <a:rPr lang="ru-RU" sz="1100" b="0" dirty="0" smtClean="0">
                <a:solidFill>
                  <a:schemeClr val="dk1"/>
                </a:solidFill>
              </a:rPr>
              <a:t>задачей которого является</a:t>
            </a:r>
            <a:r>
              <a:rPr lang="ru-RU" sz="1100" dirty="0" smtClean="0">
                <a:solidFill>
                  <a:schemeClr val="dk1"/>
                </a:solidFill>
              </a:rPr>
              <a:t> </a:t>
            </a:r>
            <a:r>
              <a:rPr lang="ru-RU" sz="1100" i="1" dirty="0" smtClean="0">
                <a:solidFill>
                  <a:schemeClr val="tx1"/>
                </a:solidFill>
              </a:rPr>
              <a:t>совершенствование и сопровождение внедрения разработанных программ, инструментов, моделей. </a:t>
            </a:r>
            <a:r>
              <a:rPr lang="ru-RU" sz="1100" i="0" dirty="0" smtClean="0">
                <a:solidFill>
                  <a:schemeClr val="tx1"/>
                </a:solidFill>
              </a:rPr>
              <a:t>Также в этой линии можно выделить создание и развитие ресурсных центров и опорных площадок Проекта.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i="0" dirty="0" smtClean="0">
                <a:solidFill>
                  <a:schemeClr val="tx1"/>
                </a:solidFill>
              </a:rPr>
              <a:t>Четвёртая линия – это </a:t>
            </a:r>
            <a:r>
              <a:rPr lang="ru-RU" sz="1100" b="1" dirty="0" smtClean="0"/>
              <a:t>Постоянно действующая общественно-профессиональная экспертиза Проекта</a:t>
            </a:r>
            <a:r>
              <a:rPr lang="ru-RU" sz="1100" b="0" dirty="0" smtClean="0"/>
              <a:t>,</a:t>
            </a:r>
            <a:r>
              <a:rPr lang="ru-RU" sz="1100" b="0" baseline="0" dirty="0" smtClean="0"/>
              <a:t> главная задача которой - </a:t>
            </a:r>
            <a:r>
              <a:rPr lang="ru-RU" sz="1100" i="1" dirty="0" smtClean="0"/>
              <a:t>апробация и распространение всех технологий, разработанных в рамках Проекта.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i="0" dirty="0" smtClean="0"/>
              <a:t>Семинар и экспертиза проводятся</a:t>
            </a:r>
            <a:r>
              <a:rPr lang="ru-RU" sz="1100" i="0" baseline="0" dirty="0" smtClean="0"/>
              <a:t> на протяжении всего цикла в заочной и в очной форме; их итоги представляются, обсуждаются и дорабатываются на Форуме в формате семинара-конференции.</a:t>
            </a:r>
            <a:endParaRPr lang="ru-RU" sz="1100" i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100" i="0" dirty="0" smtClean="0">
                <a:solidFill>
                  <a:schemeClr val="tx1"/>
                </a:solidFill>
              </a:rPr>
              <a:t>В настоящий момент идёт первый цикл проекта,</a:t>
            </a:r>
            <a:r>
              <a:rPr lang="ru-RU" sz="1100" i="0" baseline="0" dirty="0" smtClean="0">
                <a:solidFill>
                  <a:schemeClr val="tx1"/>
                </a:solidFill>
              </a:rPr>
              <a:t> который стартовал в начале 2016 года. К настоящему моменту проведены две сессии кадровой школы и первый этап конкурса, идёт подготовка третьей сессии школы и второго этапа конкурса. Цикл 2017 года планируется как </a:t>
            </a:r>
            <a:r>
              <a:rPr lang="ru-RU" sz="1100" i="0" baseline="0" dirty="0" err="1" smtClean="0">
                <a:solidFill>
                  <a:schemeClr val="tx1"/>
                </a:solidFill>
              </a:rPr>
              <a:t>общекраевой</a:t>
            </a:r>
            <a:r>
              <a:rPr lang="ru-RU" sz="1100" i="0" baseline="0" dirty="0" smtClean="0">
                <a:solidFill>
                  <a:schemeClr val="tx1"/>
                </a:solidFill>
              </a:rPr>
              <a:t>, 2018 года – как межрегиональный, 2019 (в рамках развития Проекта) – как федеральный.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19595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04553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239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04553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804553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456716"/>
            <a:ext cx="8520600" cy="79541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spc="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МИНИСТЕРСТВО ОБРАЗОВАНИЯ КРАСНОЯРСКОГО </a:t>
            </a:r>
            <a:r>
              <a:rPr lang="ru" sz="1800" spc="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КРАЯ</a:t>
            </a:r>
            <a:br>
              <a:rPr lang="ru" sz="1800" spc="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" sz="400" spc="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/>
            </a:r>
            <a:br>
              <a:rPr lang="ru" sz="400" spc="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" sz="1800" spc="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КГБОУ </a:t>
            </a:r>
            <a:r>
              <a:rPr lang="ru" sz="1800" spc="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ДО «Красноярский краевой Дворец пионеров</a:t>
            </a:r>
            <a:r>
              <a:rPr lang="ru" sz="1800" spc="1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</a:t>
            </a:r>
            <a:endParaRPr lang="ru" sz="1800" spc="1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81" y="50800"/>
            <a:ext cx="2010219" cy="8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54"/>
          <p:cNvSpPr txBox="1">
            <a:spLocks/>
          </p:cNvSpPr>
          <p:nvPr/>
        </p:nvSpPr>
        <p:spPr>
          <a:xfrm>
            <a:off x="227042" y="4801830"/>
            <a:ext cx="8520600" cy="1625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333399"/>
                </a:solidFill>
              </a:rPr>
              <a:t>Региональный проект интеграции </a:t>
            </a:r>
            <a:br>
              <a:rPr lang="ru-RU" sz="3200" b="1" dirty="0" smtClean="0">
                <a:solidFill>
                  <a:srgbClr val="333399"/>
                </a:solidFill>
              </a:rPr>
            </a:br>
            <a:r>
              <a:rPr lang="ru-RU" sz="3200" b="1" dirty="0" smtClean="0">
                <a:solidFill>
                  <a:srgbClr val="333399"/>
                </a:solidFill>
              </a:rPr>
              <a:t>общего и дополнительного образования </a:t>
            </a:r>
            <a:br>
              <a:rPr lang="ru-RU" sz="3200" b="1" dirty="0" smtClean="0">
                <a:solidFill>
                  <a:srgbClr val="333399"/>
                </a:solidFill>
              </a:rPr>
            </a:br>
            <a:r>
              <a:rPr lang="ru-RU" sz="3200" b="1" dirty="0" smtClean="0">
                <a:solidFill>
                  <a:srgbClr val="333399"/>
                </a:solidFill>
              </a:rPr>
              <a:t>на территории Красноярского края</a:t>
            </a:r>
            <a:br>
              <a:rPr lang="ru-RU" sz="3200" b="1" dirty="0" smtClean="0">
                <a:solidFill>
                  <a:srgbClr val="333399"/>
                </a:solidFill>
              </a:rPr>
            </a:br>
            <a:r>
              <a:rPr lang="ru-RU" sz="3200" b="1" dirty="0" smtClean="0">
                <a:solidFill>
                  <a:srgbClr val="333399"/>
                </a:solidFill>
              </a:rPr>
              <a:t>«РЕАЛЬНОЕ ОБРАЗОВАНИЕ»</a:t>
            </a:r>
          </a:p>
          <a:p>
            <a:pPr>
              <a:spcBef>
                <a:spcPts val="600"/>
              </a:spcBef>
            </a:pP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Руководитель проекта – Евгения </a:t>
            </a:r>
            <a:r>
              <a:rPr lang="ru-RU" sz="2000" dirty="0" err="1" smtClean="0">
                <a:solidFill>
                  <a:srgbClr val="002060"/>
                </a:solidFill>
              </a:rPr>
              <a:t>Бахмарёва</a:t>
            </a:r>
            <a:r>
              <a:rPr lang="ru-RU" sz="2000" dirty="0" smtClean="0">
                <a:solidFill>
                  <a:srgbClr val="002060"/>
                </a:solidFill>
              </a:rPr>
              <a:t> (Красноярск)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Научный руководитель проекта – Андрей Стёганцев (Москва)</a:t>
            </a:r>
          </a:p>
          <a:p>
            <a:endParaRPr lang="ru-RU" sz="24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Красноярск, 2016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84700" y="1240027"/>
            <a:ext cx="8806900" cy="65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" sz="2600" b="1" dirty="0" smtClean="0">
                <a:solidFill>
                  <a:srgbClr val="002060"/>
                </a:solidFill>
              </a:rPr>
              <a:t>Смысл проекта №3. </a:t>
            </a:r>
            <a:r>
              <a:rPr lang="ru" sz="2600" b="1" dirty="0" smtClean="0">
                <a:solidFill>
                  <a:srgbClr val="FF0000"/>
                </a:solidFill>
              </a:rPr>
              <a:t>Новая образовательная форма</a:t>
            </a:r>
            <a:endParaRPr lang="ru" sz="2600" b="1" dirty="0">
              <a:solidFill>
                <a:srgbClr val="FF0000"/>
              </a:solidFill>
            </a:endParaRPr>
          </a:p>
        </p:txBody>
      </p:sp>
      <p:pic>
        <p:nvPicPr>
          <p:cNvPr id="5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Блок-схема: узел суммирования 34"/>
          <p:cNvSpPr/>
          <p:nvPr/>
        </p:nvSpPr>
        <p:spPr>
          <a:xfrm>
            <a:off x="728867" y="1874217"/>
            <a:ext cx="7739270" cy="4712113"/>
          </a:xfrm>
          <a:prstGeom prst="flowChartSummingJuncti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Прямоугольник 27"/>
          <p:cNvSpPr>
            <a:spLocks noChangeArrowheads="1"/>
          </p:cNvSpPr>
          <p:nvPr/>
        </p:nvSpPr>
        <p:spPr bwMode="auto">
          <a:xfrm>
            <a:off x="3291162" y="2488229"/>
            <a:ext cx="230346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/>
              <a:t>«Картина мира</a:t>
            </a:r>
            <a:r>
              <a:rPr lang="ru-RU" sz="2100" b="1" dirty="0" smtClean="0"/>
              <a:t>»</a:t>
            </a:r>
          </a:p>
          <a:p>
            <a:pPr algn="ctr"/>
            <a:r>
              <a:rPr lang="ru-RU" sz="2100" b="1" dirty="0" smtClean="0"/>
              <a:t>(исследование)</a:t>
            </a:r>
            <a:endParaRPr lang="ru-RU" sz="2100" dirty="0"/>
          </a:p>
        </p:txBody>
      </p:sp>
      <p:sp>
        <p:nvSpPr>
          <p:cNvPr id="37" name="Прямоугольник 28"/>
          <p:cNvSpPr>
            <a:spLocks noChangeArrowheads="1"/>
          </p:cNvSpPr>
          <p:nvPr/>
        </p:nvSpPr>
        <p:spPr bwMode="auto">
          <a:xfrm>
            <a:off x="1064612" y="3754438"/>
            <a:ext cx="244762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«Я</a:t>
            </a:r>
            <a:r>
              <a:rPr lang="ru-RU" sz="2400" b="1" dirty="0" smtClean="0"/>
              <a:t>»</a:t>
            </a:r>
          </a:p>
          <a:p>
            <a:pPr algn="ctr"/>
            <a:r>
              <a:rPr lang="ru-RU" sz="2400" b="1" dirty="0" smtClean="0"/>
              <a:t>(образование)</a:t>
            </a:r>
            <a:endParaRPr lang="ru-RU" sz="2400" dirty="0"/>
          </a:p>
        </p:txBody>
      </p:sp>
      <p:sp>
        <p:nvSpPr>
          <p:cNvPr id="38" name="Прямоугольник 30"/>
          <p:cNvSpPr>
            <a:spLocks noChangeArrowheads="1"/>
          </p:cNvSpPr>
          <p:nvPr/>
        </p:nvSpPr>
        <p:spPr bwMode="auto">
          <a:xfrm>
            <a:off x="3079129" y="5395639"/>
            <a:ext cx="289760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dirty="0"/>
              <a:t>«Отношения</a:t>
            </a:r>
            <a:r>
              <a:rPr lang="ru-RU" sz="2100" b="1" dirty="0" smtClean="0"/>
              <a:t>»</a:t>
            </a:r>
            <a:br>
              <a:rPr lang="ru-RU" sz="2100" b="1" dirty="0" smtClean="0"/>
            </a:br>
            <a:r>
              <a:rPr lang="ru-RU" sz="2100" b="1" dirty="0" smtClean="0"/>
              <a:t>(социальные связи)</a:t>
            </a:r>
            <a:endParaRPr lang="ru-RU" sz="2100" dirty="0"/>
          </a:p>
        </p:txBody>
      </p:sp>
      <p:sp>
        <p:nvSpPr>
          <p:cNvPr id="39" name="Прямоугольник 31"/>
          <p:cNvSpPr>
            <a:spLocks noChangeArrowheads="1"/>
          </p:cNvSpPr>
          <p:nvPr/>
        </p:nvSpPr>
        <p:spPr bwMode="auto">
          <a:xfrm>
            <a:off x="5610773" y="3845952"/>
            <a:ext cx="2305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«Мир</a:t>
            </a:r>
            <a:r>
              <a:rPr lang="ru-RU" sz="2000" b="1" dirty="0" smtClean="0"/>
              <a:t>»</a:t>
            </a:r>
            <a:br>
              <a:rPr lang="ru-RU" sz="2000" b="1" dirty="0" smtClean="0"/>
            </a:br>
            <a:r>
              <a:rPr lang="ru-RU" sz="2000" b="1" dirty="0" smtClean="0"/>
              <a:t>(производство)</a:t>
            </a:r>
            <a:endParaRPr lang="ru-RU" sz="2000" b="1" dirty="0"/>
          </a:p>
        </p:txBody>
      </p:sp>
      <p:cxnSp>
        <p:nvCxnSpPr>
          <p:cNvPr id="60" name="Прямая со стрелкой 59"/>
          <p:cNvCxnSpPr/>
          <p:nvPr/>
        </p:nvCxnSpPr>
        <p:spPr>
          <a:xfrm flipH="1">
            <a:off x="3784044" y="4211432"/>
            <a:ext cx="719138" cy="0"/>
          </a:xfrm>
          <a:prstGeom prst="straightConnector1">
            <a:avLst/>
          </a:prstGeom>
          <a:ln w="5715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684157" y="4211432"/>
            <a:ext cx="684212" cy="0"/>
          </a:xfrm>
          <a:prstGeom prst="straightConnector1">
            <a:avLst/>
          </a:prstGeom>
          <a:ln w="5715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4576207" y="4282870"/>
            <a:ext cx="0" cy="684212"/>
          </a:xfrm>
          <a:prstGeom prst="straightConnector1">
            <a:avLst/>
          </a:prstGeom>
          <a:ln w="5715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4576207" y="3490707"/>
            <a:ext cx="0" cy="612775"/>
          </a:xfrm>
          <a:prstGeom prst="straightConnector1">
            <a:avLst/>
          </a:prstGeom>
          <a:ln w="57150">
            <a:solidFill>
              <a:srgbClr val="0000FF"/>
            </a:solidFill>
            <a:tailEnd type="stealth" w="lg" len="lg"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468257" y="4066970"/>
            <a:ext cx="250825" cy="2524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3711019" y="3419270"/>
            <a:ext cx="1765300" cy="1620837"/>
          </a:xfrm>
          <a:prstGeom prst="ellipse">
            <a:avLst/>
          </a:prstGeom>
          <a:solidFill>
            <a:schemeClr val="lt1">
              <a:alpha val="65000"/>
            </a:schemeClr>
          </a:solidFill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64" grpId="0" animBg="1"/>
      <p:bldP spid="65" grpId="0" animBg="1"/>
      <p:bldP spid="6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84700" y="1240027"/>
            <a:ext cx="8806900" cy="65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" sz="2600" b="1" dirty="0" smtClean="0">
                <a:solidFill>
                  <a:srgbClr val="002060"/>
                </a:solidFill>
              </a:rPr>
              <a:t>Смысл проекта №4. </a:t>
            </a:r>
            <a:r>
              <a:rPr lang="ru" sz="2600" b="1" dirty="0" smtClean="0">
                <a:solidFill>
                  <a:srgbClr val="FF0000"/>
                </a:solidFill>
              </a:rPr>
              <a:t>Интеграция</a:t>
            </a:r>
            <a:endParaRPr lang="ru" sz="2600" b="1" dirty="0">
              <a:solidFill>
                <a:srgbClr val="FF0000"/>
              </a:solidFill>
            </a:endParaRPr>
          </a:p>
        </p:txBody>
      </p:sp>
      <p:pic>
        <p:nvPicPr>
          <p:cNvPr id="5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39750" y="2589213"/>
            <a:ext cx="7991475" cy="4103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Char char="-"/>
              <a:tabLst/>
              <a:defRPr/>
            </a:pPr>
            <a:r>
              <a:rPr lang="ru-RU" sz="2600" i="1" dirty="0" smtClean="0">
                <a:solidFill>
                  <a:schemeClr val="dk2"/>
                </a:solidFill>
              </a:rPr>
              <a:t> Целостное образовательное пространство.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Char char="-"/>
              <a:tabLst/>
              <a:defRPr/>
            </a:pPr>
            <a:r>
              <a:rPr lang="ru-RU" sz="2600" i="1" dirty="0" smtClean="0">
                <a:solidFill>
                  <a:schemeClr val="dk2"/>
                </a:solidFill>
              </a:rPr>
              <a:t> Территориальный образовательный кластер.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Char char="-"/>
              <a:tabLst/>
              <a:defRPr/>
            </a:pPr>
            <a:r>
              <a:rPr lang="ru-RU" sz="2600" i="1" dirty="0" smtClean="0">
                <a:solidFill>
                  <a:schemeClr val="dk2"/>
                </a:solidFill>
              </a:rPr>
              <a:t> Сетевая кооперация.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Tx/>
              <a:buChar char="-"/>
              <a:tabLst/>
              <a:defRPr/>
            </a:pPr>
            <a:r>
              <a:rPr lang="ru-RU" sz="2600" i="1" dirty="0" smtClean="0">
                <a:solidFill>
                  <a:schemeClr val="dk2"/>
                </a:solidFill>
              </a:rPr>
              <a:t> И т.д.</a:t>
            </a: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chemeClr val="dk2"/>
                </a:solidFill>
              </a:rPr>
              <a:t>Слова, слова</a:t>
            </a:r>
            <a:r>
              <a:rPr lang="ru-RU" sz="2000" smtClean="0">
                <a:solidFill>
                  <a:schemeClr val="dk2"/>
                </a:solidFill>
              </a:rPr>
              <a:t>, слова….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311527" y="6154944"/>
            <a:ext cx="8720791" cy="4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5562" y="5348643"/>
            <a:ext cx="8720791" cy="4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32470" y="4344444"/>
            <a:ext cx="8305461" cy="34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39552" y="3309336"/>
            <a:ext cx="8366802" cy="9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98263" y="2369000"/>
            <a:ext cx="8780637" cy="3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293364" y="1981785"/>
            <a:ext cx="4754326" cy="68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20" b="1" dirty="0" smtClean="0"/>
              <a:t>Постоянно действующая общественно-</a:t>
            </a:r>
            <a:br>
              <a:rPr lang="ru-RU" sz="1220" b="1" dirty="0" smtClean="0"/>
            </a:br>
            <a:r>
              <a:rPr lang="ru-RU" sz="1220" b="1" dirty="0" smtClean="0"/>
              <a:t>профессиональная экспертиза Проекта -</a:t>
            </a:r>
          </a:p>
          <a:p>
            <a:pPr algn="ctr"/>
            <a:r>
              <a:rPr lang="ru-RU" sz="1220" i="1" dirty="0" smtClean="0"/>
              <a:t>апробация и распространение технологий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93363" y="2781299"/>
            <a:ext cx="4754326" cy="8864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20" b="1" dirty="0" smtClean="0">
              <a:solidFill>
                <a:schemeClr val="dk1"/>
              </a:solidFill>
            </a:endParaRPr>
          </a:p>
          <a:p>
            <a:pPr algn="ctr"/>
            <a:r>
              <a:rPr lang="ru-RU" sz="1220" b="1" dirty="0" smtClean="0">
                <a:solidFill>
                  <a:schemeClr val="dk1"/>
                </a:solidFill>
              </a:rPr>
              <a:t>Постоянно действующий </a:t>
            </a:r>
          </a:p>
          <a:p>
            <a:pPr algn="ctr"/>
            <a:r>
              <a:rPr lang="ru-RU" sz="1220" b="1" dirty="0" smtClean="0">
                <a:solidFill>
                  <a:schemeClr val="dk1"/>
                </a:solidFill>
              </a:rPr>
              <a:t>методический семинар -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совершенствование и сопровождение </a:t>
            </a:r>
            <a:r>
              <a:rPr lang="ru-RU" sz="1200" i="1" dirty="0" smtClean="0">
                <a:solidFill>
                  <a:schemeClr val="tx1"/>
                </a:solidFill>
              </a:rPr>
              <a:t>внедрения</a:t>
            </a:r>
            <a:r>
              <a:rPr lang="ru-RU" sz="1200" i="1" dirty="0">
                <a:solidFill>
                  <a:schemeClr val="tx1"/>
                </a:solidFill>
              </a:rPr>
              <a:t/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200" i="1" dirty="0">
                <a:solidFill>
                  <a:schemeClr val="tx1"/>
                </a:solidFill>
              </a:rPr>
              <a:t>разработанных программ, инструментов, моделей</a:t>
            </a:r>
          </a:p>
          <a:p>
            <a:pPr algn="ctr"/>
            <a:endParaRPr lang="ru-RU" sz="1220" b="1" dirty="0" smtClean="0">
              <a:solidFill>
                <a:schemeClr val="dk1"/>
              </a:solidFill>
            </a:endParaRPr>
          </a:p>
        </p:txBody>
      </p:sp>
      <p:grpSp>
        <p:nvGrpSpPr>
          <p:cNvPr id="2" name="Группа 7"/>
          <p:cNvGrpSpPr/>
          <p:nvPr/>
        </p:nvGrpSpPr>
        <p:grpSpPr>
          <a:xfrm>
            <a:off x="1334848" y="3797301"/>
            <a:ext cx="4712841" cy="1142999"/>
            <a:chOff x="185563" y="3887862"/>
            <a:chExt cx="3878431" cy="895385"/>
          </a:xfrm>
          <a:solidFill>
            <a:schemeClr val="bg1">
              <a:lumMod val="95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85563" y="3887862"/>
              <a:ext cx="3878431" cy="895385"/>
            </a:xfrm>
            <a:prstGeom prst="round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20" b="1" dirty="0" smtClean="0">
                <a:solidFill>
                  <a:schemeClr val="dk1"/>
                </a:solidFill>
              </a:endParaRPr>
            </a:p>
            <a:p>
              <a:pPr algn="ctr"/>
              <a:endParaRPr lang="ru-RU" sz="1220" b="1" dirty="0"/>
            </a:p>
            <a:p>
              <a:pPr algn="ctr"/>
              <a:endParaRPr lang="ru-RU" sz="1220" b="1" dirty="0" smtClean="0">
                <a:solidFill>
                  <a:schemeClr val="dk1"/>
                </a:solidFill>
              </a:endParaRPr>
            </a:p>
            <a:p>
              <a:pPr lvl="0" algn="ctr"/>
              <a:r>
                <a:rPr lang="ru-RU" sz="1220" b="1" dirty="0" smtClean="0">
                  <a:solidFill>
                    <a:schemeClr val="dk1"/>
                  </a:solidFill>
                </a:rPr>
                <a:t>Кадровая школа -</a:t>
              </a:r>
              <a:r>
                <a:rPr lang="ru" sz="1200" dirty="0" smtClean="0">
                  <a:solidFill>
                    <a:schemeClr val="tx1"/>
                  </a:solidFill>
                </a:rPr>
                <a:t> </a:t>
              </a:r>
              <a:r>
                <a:rPr lang="ru" sz="1200" i="1" dirty="0">
                  <a:solidFill>
                    <a:schemeClr val="tx1"/>
                  </a:solidFill>
                </a:rPr>
                <a:t>подготовка управленческо-педагогических команд </a:t>
              </a:r>
              <a:r>
                <a:rPr lang="ru" sz="1200" i="1" dirty="0" smtClean="0">
                  <a:solidFill>
                    <a:schemeClr val="tx1"/>
                  </a:solidFill>
                </a:rPr>
                <a:t>из </a:t>
              </a:r>
              <a:r>
                <a:rPr lang="ru" sz="1200" i="1" dirty="0">
                  <a:solidFill>
                    <a:schemeClr val="tx1"/>
                  </a:solidFill>
                </a:rPr>
                <a:t>представителей ОО и ДО, </a:t>
              </a:r>
              <a:br>
                <a:rPr lang="ru" sz="1200" i="1" dirty="0">
                  <a:solidFill>
                    <a:schemeClr val="tx1"/>
                  </a:solidFill>
                </a:rPr>
              </a:br>
              <a:r>
                <a:rPr lang="ru" sz="1200" i="1" dirty="0">
                  <a:solidFill>
                    <a:schemeClr val="tx1"/>
                  </a:solidFill>
                </a:rPr>
                <a:t>владеющих технологиями интеграции </a:t>
              </a:r>
              <a:r>
                <a:rPr lang="ru" sz="1200" i="1" dirty="0" smtClean="0">
                  <a:solidFill>
                    <a:schemeClr val="tx1"/>
                  </a:solidFill>
                </a:rPr>
                <a:t>ОО </a:t>
              </a:r>
              <a:r>
                <a:rPr lang="ru" sz="1200" i="1" dirty="0">
                  <a:solidFill>
                    <a:schemeClr val="tx1"/>
                  </a:solidFill>
                </a:rPr>
                <a:t>и </a:t>
              </a:r>
              <a:r>
                <a:rPr lang="ru" sz="1200" i="1" dirty="0" smtClean="0">
                  <a:solidFill>
                    <a:schemeClr val="tx1"/>
                  </a:solidFill>
                </a:rPr>
                <a:t>ДО</a:t>
              </a:r>
              <a:endParaRPr lang="ru-RU" sz="1220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42211" y="3949780"/>
              <a:ext cx="977664" cy="282011"/>
            </a:xfrm>
            <a:prstGeom prst="rect">
              <a:avLst/>
            </a:prstGeom>
            <a:grpFill/>
            <a:ln w="12700"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</a:rPr>
                <a:t>1-я сессия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675662" y="3947771"/>
              <a:ext cx="977664" cy="282011"/>
            </a:xfrm>
            <a:prstGeom prst="rect">
              <a:avLst/>
            </a:prstGeom>
            <a:grpFill/>
            <a:ln w="12700"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</a:rPr>
                <a:t>2-я сессия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50767" y="3953741"/>
              <a:ext cx="948038" cy="282011"/>
            </a:xfrm>
            <a:prstGeom prst="rect">
              <a:avLst/>
            </a:prstGeom>
            <a:grpFill/>
            <a:ln w="12700"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</a:rPr>
                <a:t>3-я сессия</a:t>
              </a: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1334848" y="5052790"/>
            <a:ext cx="4712840" cy="8164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b="1" dirty="0" smtClean="0">
                <a:solidFill>
                  <a:schemeClr val="tx1"/>
                </a:solidFill>
              </a:rPr>
              <a:t>Конкурс </a:t>
            </a:r>
            <a:r>
              <a:rPr lang="ru" sz="1200" b="1" dirty="0">
                <a:solidFill>
                  <a:schemeClr val="tx1"/>
                </a:solidFill>
              </a:rPr>
              <a:t>дополнительных общеобразовательных программ, </a:t>
            </a:r>
            <a:r>
              <a:rPr lang="ru" sz="1200" b="1" dirty="0" smtClean="0">
                <a:solidFill>
                  <a:schemeClr val="tx1"/>
                </a:solidFill>
              </a:rPr>
              <a:t>реализуемых </a:t>
            </a:r>
            <a:r>
              <a:rPr lang="ru" sz="1200" b="1" dirty="0">
                <a:solidFill>
                  <a:schemeClr val="tx1"/>
                </a:solidFill>
              </a:rPr>
              <a:t>в сетевой форме </a:t>
            </a:r>
            <a:r>
              <a:rPr lang="ru" sz="12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" sz="1200" i="1" dirty="0" smtClean="0">
                <a:solidFill>
                  <a:schemeClr val="tx1"/>
                </a:solidFill>
              </a:rPr>
              <a:t>выделение </a:t>
            </a:r>
            <a:r>
              <a:rPr lang="ru" sz="1200" i="1" dirty="0">
                <a:solidFill>
                  <a:schemeClr val="tx1"/>
                </a:solidFill>
              </a:rPr>
              <a:t>лучших программ, инструментов, </a:t>
            </a:r>
            <a:r>
              <a:rPr lang="ru" sz="1200" i="1" dirty="0" smtClean="0">
                <a:solidFill>
                  <a:schemeClr val="tx1"/>
                </a:solidFill>
              </a:rPr>
              <a:t>организационно-управленческих </a:t>
            </a:r>
            <a:r>
              <a:rPr lang="ru" sz="1200" i="1" dirty="0">
                <a:solidFill>
                  <a:schemeClr val="tx1"/>
                </a:solidFill>
              </a:rPr>
              <a:t>моделей</a:t>
            </a:r>
            <a:r>
              <a:rPr lang="ru" sz="1200" b="1" dirty="0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3" name="Группа 5"/>
          <p:cNvGrpSpPr/>
          <p:nvPr/>
        </p:nvGrpSpPr>
        <p:grpSpPr>
          <a:xfrm>
            <a:off x="6413500" y="1994487"/>
            <a:ext cx="1296000" cy="4596814"/>
            <a:chOff x="5770161" y="2021900"/>
            <a:chExt cx="1160517" cy="4037720"/>
          </a:xfrm>
          <a:solidFill>
            <a:schemeClr val="bg1">
              <a:lumMod val="95000"/>
            </a:schemeClr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5770161" y="2021900"/>
              <a:ext cx="1160517" cy="4037720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dk1"/>
                </a:solidFill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 rot="18000000">
              <a:off x="5710087" y="3861635"/>
              <a:ext cx="1260000" cy="61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/>
                <a:t>Мета-предметная</a:t>
              </a:r>
              <a:r>
                <a:rPr lang="ru-RU" b="1" dirty="0" smtClean="0"/>
                <a:t> олимпиада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 rot="18000000">
              <a:off x="5604352" y="2831216"/>
              <a:ext cx="1416984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dk1"/>
                  </a:solidFill>
                </a:rPr>
                <a:t>Семинар - конференция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 rot="18000000">
              <a:off x="5848810" y="5068077"/>
              <a:ext cx="953170" cy="4420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Финал конкурса</a:t>
              </a: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5794168" y="2120484"/>
              <a:ext cx="1091839" cy="2879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dk1"/>
                  </a:solidFill>
                </a:rPr>
                <a:t>ФОРУМ</a:t>
              </a:r>
            </a:p>
          </p:txBody>
        </p:sp>
      </p:grpSp>
      <p:sp>
        <p:nvSpPr>
          <p:cNvPr id="32" name="Дуга 31"/>
          <p:cNvSpPr/>
          <p:nvPr/>
        </p:nvSpPr>
        <p:spPr>
          <a:xfrm>
            <a:off x="-870458" y="1994487"/>
            <a:ext cx="1836000" cy="4638136"/>
          </a:xfrm>
          <a:prstGeom prst="arc">
            <a:avLst>
              <a:gd name="adj1" fmla="val 16201944"/>
              <a:gd name="adj2" fmla="val 538901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00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>
              <a:lnSpc>
                <a:spcPct val="110000"/>
              </a:lnSpc>
            </a:pPr>
            <a:r>
              <a:rPr lang="ru-RU" sz="1250" dirty="0" smtClean="0"/>
              <a:t>Анализ предыдущего цикла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Внедрение и тиражирование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Подготовка текущего цикла</a:t>
            </a:r>
          </a:p>
          <a:p>
            <a:pPr algn="ctr">
              <a:lnSpc>
                <a:spcPct val="110000"/>
              </a:lnSpc>
            </a:pPr>
            <a:endParaRPr lang="ru-RU" sz="1250" dirty="0"/>
          </a:p>
        </p:txBody>
      </p:sp>
      <p:sp>
        <p:nvSpPr>
          <p:cNvPr id="37" name="Дуга 36"/>
          <p:cNvSpPr/>
          <p:nvPr/>
        </p:nvSpPr>
        <p:spPr>
          <a:xfrm rot="10800000">
            <a:off x="7993600" y="1968497"/>
            <a:ext cx="2268000" cy="4572000"/>
          </a:xfrm>
          <a:prstGeom prst="arc">
            <a:avLst>
              <a:gd name="adj1" fmla="val 16197419"/>
              <a:gd name="adj2" fmla="val 535913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>
              <a:lnSpc>
                <a:spcPct val="110000"/>
              </a:lnSpc>
            </a:pPr>
            <a:r>
              <a:rPr lang="ru-RU" sz="1250" dirty="0" smtClean="0"/>
              <a:t>Анализ проведённого цикла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Внедрение и тиражирование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Подготовка следующего цикла</a:t>
            </a:r>
          </a:p>
          <a:p>
            <a:pPr algn="ctr">
              <a:lnSpc>
                <a:spcPct val="110000"/>
              </a:lnSpc>
            </a:pPr>
            <a:r>
              <a:rPr lang="ru-RU" sz="1250" b="1" dirty="0" smtClean="0"/>
              <a:t>Проведение </a:t>
            </a:r>
            <a:r>
              <a:rPr lang="ru-RU" sz="1250" b="1" dirty="0" err="1" smtClean="0"/>
              <a:t>грантового</a:t>
            </a:r>
            <a:r>
              <a:rPr lang="ru-RU" sz="1250" b="1" dirty="0" smtClean="0"/>
              <a:t> конкурса для победителей</a:t>
            </a:r>
          </a:p>
        </p:txBody>
      </p:sp>
      <p:pic>
        <p:nvPicPr>
          <p:cNvPr id="28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118"/>
          <p:cNvSpPr txBox="1">
            <a:spLocks/>
          </p:cNvSpPr>
          <p:nvPr/>
        </p:nvSpPr>
        <p:spPr>
          <a:xfrm>
            <a:off x="311700" y="1267700"/>
            <a:ext cx="8520600" cy="54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" sz="3000" b="1" dirty="0" smtClean="0">
                <a:solidFill>
                  <a:srgbClr val="002060"/>
                </a:solidFill>
              </a:rPr>
              <a:t>Структура проекта</a:t>
            </a:r>
            <a:endParaRPr lang="ru" sz="3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09417" y="5977540"/>
            <a:ext cx="4750426" cy="626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b="1" dirty="0" smtClean="0">
                <a:solidFill>
                  <a:schemeClr val="tx1"/>
                </a:solidFill>
              </a:rPr>
              <a:t>Инфраструктурное сопровождение проекта -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с</a:t>
            </a:r>
            <a:r>
              <a:rPr lang="ru" sz="1200" i="1" dirty="0" smtClean="0">
                <a:solidFill>
                  <a:schemeClr val="tx1"/>
                </a:solidFill>
              </a:rPr>
              <a:t>оздание сети ресусрных центров и опорных площадок</a:t>
            </a:r>
            <a:r>
              <a:rPr lang="ru" sz="12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25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1507516"/>
            <a:ext cx="8520600" cy="79541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МИНИСТЕРСТВО ОБРАЗОВАНИЯ КРАСНОЯРСКОГО КРАЯ</a:t>
            </a:r>
            <a:br>
              <a:rPr lang="ru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ru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КГБОУ ДО «Красноярский краевой Дворец пионеров</a:t>
            </a:r>
            <a:r>
              <a:rPr lang="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»</a:t>
            </a:r>
            <a:endParaRPr lang="ru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2481" y="2476731"/>
            <a:ext cx="5519053" cy="22488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54"/>
          <p:cNvSpPr txBox="1">
            <a:spLocks/>
          </p:cNvSpPr>
          <p:nvPr/>
        </p:nvSpPr>
        <p:spPr>
          <a:xfrm>
            <a:off x="227042" y="4725630"/>
            <a:ext cx="8520600" cy="1625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-RU" sz="3000" b="1" dirty="0" smtClean="0">
                <a:solidFill>
                  <a:srgbClr val="002060"/>
                </a:solidFill>
              </a:rPr>
              <a:t>Региональная система интеграции дополнительного и общего образования «Реальное образование»</a:t>
            </a:r>
            <a:endParaRPr lang="ru-RU" sz="3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3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1354327"/>
            <a:ext cx="8520600" cy="72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 dirty="0" smtClean="0">
                <a:solidFill>
                  <a:srgbClr val="002060"/>
                </a:solidFill>
              </a:rPr>
              <a:t>Актуальность проекта</a:t>
            </a:r>
            <a:endParaRPr lang="ru" sz="3000" b="1" dirty="0">
              <a:solidFill>
                <a:srgbClr val="002060"/>
              </a:solidFill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2374711" y="2076600"/>
            <a:ext cx="6312089" cy="421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5250" lvl="0" indent="6350" algn="just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Запрос на согласованные и глобальные ориентиры обновления содержания и технологий дополнительного образования.</a:t>
            </a:r>
          </a:p>
          <a:p>
            <a:pPr marL="95250" lvl="0" indent="6350" algn="just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Высокая нагрузка на ребенка из-за несогласованности программ общего и дополнительного образования.</a:t>
            </a:r>
          </a:p>
          <a:p>
            <a:pPr marL="95250" lvl="0" indent="6350" algn="just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Запрос на технологии работы с личностными и метапредметными результатами ФГОС ОО.</a:t>
            </a:r>
          </a:p>
          <a:p>
            <a:pPr marL="95250" lvl="0" indent="6350" algn="just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Verdana"/>
            </a:pP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Дефицит ресурсов для развития системы дополнительного образования.</a:t>
            </a:r>
            <a:endParaRPr lang="ru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3832" y="2231786"/>
            <a:ext cx="901033" cy="901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5753" y="3393209"/>
            <a:ext cx="1017193" cy="1017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322" y="4565588"/>
            <a:ext cx="1318054" cy="8935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3367" y="5614370"/>
            <a:ext cx="881964" cy="8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410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49800" y="1113027"/>
            <a:ext cx="8520600" cy="70648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 b="1" dirty="0" smtClean="0">
                <a:solidFill>
                  <a:srgbClr val="002060"/>
                </a:solidFill>
              </a:rPr>
              <a:t>Цель проекта</a:t>
            </a:r>
            <a:endParaRPr lang="ru" sz="3000" b="1" dirty="0">
              <a:solidFill>
                <a:srgbClr val="002060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0" y="3302000"/>
            <a:ext cx="9042400" cy="3266883"/>
            <a:chOff x="-77163" y="2558076"/>
            <a:chExt cx="9149623" cy="3725456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-77163" y="3057939"/>
              <a:ext cx="5924125" cy="2770494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174038" y="3014491"/>
              <a:ext cx="5898422" cy="2770494"/>
            </a:xfrm>
            <a:prstGeom prst="roundRect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4626" y="3984306"/>
              <a:ext cx="2001998" cy="17734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091419" y="3122399"/>
              <a:ext cx="2966432" cy="865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Личностные и </a:t>
              </a:r>
              <a:br>
                <a:rPr lang="ru-RU" sz="15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</a:br>
              <a:r>
                <a:rPr lang="ru-RU" sz="15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метапредметные </a:t>
              </a:r>
            </a:p>
            <a:p>
              <a:pPr algn="ctr"/>
              <a:r>
                <a:rPr lang="ru-RU" sz="15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результаты ФГОС ОО</a:t>
              </a:r>
              <a:endParaRPr lang="ru-RU" sz="1500" b="1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5269" y="3210156"/>
              <a:ext cx="2212538" cy="766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B050"/>
                  </a:solidFill>
                </a:rPr>
                <a:t>ОБЩЕЕ </a:t>
              </a:r>
            </a:p>
            <a:p>
              <a:pPr algn="ctr"/>
              <a:r>
                <a:rPr lang="ru-RU" sz="1900" b="1" dirty="0" smtClean="0">
                  <a:solidFill>
                    <a:srgbClr val="00B050"/>
                  </a:solidFill>
                </a:rPr>
                <a:t>ОБРАЗОВАНИЕ</a:t>
              </a:r>
              <a:endParaRPr lang="ru-RU" sz="19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53304" y="3210156"/>
              <a:ext cx="2766433" cy="766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accent1">
                      <a:lumMod val="75000"/>
                    </a:schemeClr>
                  </a:solidFill>
                </a:rPr>
                <a:t>ДОПОЛНИТЕЛЬНОЕ</a:t>
              </a:r>
            </a:p>
            <a:p>
              <a:pPr algn="ctr"/>
              <a:r>
                <a:rPr lang="ru-RU" sz="1900" b="1" dirty="0" smtClean="0">
                  <a:solidFill>
                    <a:schemeClr val="accent1">
                      <a:lumMod val="75000"/>
                    </a:schemeClr>
                  </a:solidFill>
                </a:rPr>
                <a:t>ОБРАЗОВАНИЕ</a:t>
              </a:r>
              <a:endParaRPr lang="ru-RU" sz="19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16092" y="5862357"/>
              <a:ext cx="6107192" cy="4211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800" b="1" dirty="0" smtClean="0">
                  <a:solidFill>
                    <a:schemeClr val="bg2">
                      <a:lumMod val="75000"/>
                    </a:schemeClr>
                  </a:solidFill>
                </a:rPr>
                <a:t>РЕГИОНАЛЬНАЯ СИСТЕМА ИНТЕГРАЦИИ ОО и ДО</a:t>
              </a:r>
              <a:endParaRPr lang="ru-RU" sz="18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36387" y="2572448"/>
              <a:ext cx="2850197" cy="45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92D050"/>
                  </a:solidFill>
                </a:rPr>
                <a:t>+ Новое содержание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11729" y="2558076"/>
              <a:ext cx="2963738" cy="452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FFC000"/>
                  </a:solidFill>
                </a:rPr>
                <a:t>+ Новые технологии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517" y="3764366"/>
              <a:ext cx="2659413" cy="184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1079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ru-RU" sz="1800" dirty="0" smtClean="0"/>
                <a:t>«Язык» ФГОС ОО</a:t>
              </a:r>
            </a:p>
            <a:p>
              <a:pPr marL="285750" indent="-1079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800" dirty="0" smtClean="0"/>
                <a:t>Обучающиеся</a:t>
              </a:r>
            </a:p>
            <a:p>
              <a:pPr marL="285750" indent="-10795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ru-RU" sz="1800" dirty="0" smtClean="0"/>
                <a:t>Помещения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0560" y="3764366"/>
              <a:ext cx="2329531" cy="1744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7800" indent="-177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ru-RU" sz="1800" dirty="0" smtClean="0"/>
                <a:t>Гибкость системы</a:t>
              </a:r>
            </a:p>
            <a:p>
              <a:pPr marL="177800" indent="-1778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1800" dirty="0" smtClean="0"/>
                <a:t>Педагоги</a:t>
              </a:r>
            </a:p>
            <a:p>
              <a:pPr marL="177800" indent="-177800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ru-RU" sz="1800" dirty="0" smtClean="0"/>
                <a:t>Инструменты</a:t>
              </a: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355600" y="1993900"/>
            <a:ext cx="85090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ru" sz="1900" spc="-11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Обновление содержания и технологий в системе дополнительного образования детей Красноярского края за счёт создания региональной </a:t>
            </a:r>
            <a:r>
              <a:rPr lang="ru" sz="1900" spc="-16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системы интеграции дополнительного и общего образования, направленной</a:t>
            </a:r>
            <a:r>
              <a:rPr lang="ru" sz="1900" spc="-13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на достижение личностных и метапредметных результатов ФГОС ОО.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521" y="3597715"/>
            <a:ext cx="419528" cy="263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716321" y="3559615"/>
            <a:ext cx="360000" cy="263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1354327"/>
            <a:ext cx="8520600" cy="72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3000" b="1" dirty="0">
                <a:solidFill>
                  <a:srgbClr val="002060"/>
                </a:solidFill>
              </a:rPr>
              <a:t>Задачи проекта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749118" y="2349560"/>
            <a:ext cx="7013882" cy="421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5250" lvl="0" indent="6350" algn="just">
              <a:lnSpc>
                <a:spcPct val="100000"/>
              </a:lnSpc>
              <a:spcBef>
                <a:spcPts val="3000"/>
              </a:spcBef>
              <a:spcAft>
                <a:spcPts val="2400"/>
              </a:spcAft>
              <a:buClr>
                <a:schemeClr val="dk1"/>
              </a:buClr>
              <a:buFont typeface="Verdana"/>
            </a:pPr>
            <a:r>
              <a:rPr lang="ru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Разработка и реализация инновационных дополнительных общеобразовательных программ, реализуемых в сетевой </a:t>
            </a: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форме.</a:t>
            </a:r>
          </a:p>
          <a:p>
            <a:pPr marL="95250" lvl="0" indent="6350" algn="just">
              <a:lnSpc>
                <a:spcPct val="100000"/>
              </a:lnSpc>
              <a:spcBef>
                <a:spcPts val="3000"/>
              </a:spcBef>
              <a:spcAft>
                <a:spcPts val="2400"/>
              </a:spcAft>
              <a:buClr>
                <a:schemeClr val="dk1"/>
              </a:buClr>
              <a:buFont typeface="Verdana"/>
            </a:pP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Создание </a:t>
            </a:r>
            <a:r>
              <a:rPr lang="ru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управленческо-педагогических команд, владеющих технологиями интеграции ОО и </a:t>
            </a: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ДО.</a:t>
            </a:r>
            <a:endParaRPr lang="ru"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5250" indent="6350" algn="just">
              <a:lnSpc>
                <a:spcPct val="100000"/>
              </a:lnSpc>
              <a:spcBef>
                <a:spcPts val="3000"/>
              </a:spcBef>
              <a:spcAft>
                <a:spcPts val="2400"/>
              </a:spcAft>
              <a:buClr>
                <a:schemeClr val="dk1"/>
              </a:buClr>
            </a:pPr>
            <a:r>
              <a:rPr lang="ru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Организация методического обеспечения внедрения и тиражирования </a:t>
            </a: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моделей </a:t>
            </a:r>
            <a:r>
              <a:rPr lang="ru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интеграции дополнительного и общего </a:t>
            </a:r>
            <a:r>
              <a:rPr lang="ru" sz="2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образования</a:t>
            </a:r>
            <a:r>
              <a:rPr lang="ru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</p:txBody>
      </p:sp>
      <p:pic>
        <p:nvPicPr>
          <p:cNvPr id="5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466604" y="2276303"/>
            <a:ext cx="1155466" cy="1148574"/>
            <a:chOff x="10536071" y="2937681"/>
            <a:chExt cx="1716207" cy="170597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536071" y="2937681"/>
              <a:ext cx="1282890" cy="1282890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39984" y="3531358"/>
              <a:ext cx="1112294" cy="1112294"/>
            </a:xfrm>
            <a:prstGeom prst="rect">
              <a:avLst/>
            </a:prstGeom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556" y="3716502"/>
            <a:ext cx="1409562" cy="1409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9615" y="5240740"/>
            <a:ext cx="1209444" cy="1209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единительная линия 37"/>
          <p:cNvCxnSpPr/>
          <p:nvPr/>
        </p:nvCxnSpPr>
        <p:spPr>
          <a:xfrm>
            <a:off x="311527" y="6154944"/>
            <a:ext cx="8720791" cy="4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185562" y="5348643"/>
            <a:ext cx="8720791" cy="43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632470" y="4344444"/>
            <a:ext cx="8305461" cy="34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539552" y="3309336"/>
            <a:ext cx="8366802" cy="9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98263" y="2369000"/>
            <a:ext cx="8780637" cy="313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293364" y="1981785"/>
            <a:ext cx="4754326" cy="684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20" b="1" dirty="0" smtClean="0"/>
              <a:t>Постоянно действующая общественно-</a:t>
            </a:r>
            <a:br>
              <a:rPr lang="ru-RU" sz="1220" b="1" dirty="0" smtClean="0"/>
            </a:br>
            <a:r>
              <a:rPr lang="ru-RU" sz="1220" b="1" dirty="0" smtClean="0"/>
              <a:t>профессиональная экспертиза Проекта -</a:t>
            </a:r>
          </a:p>
          <a:p>
            <a:pPr algn="ctr"/>
            <a:r>
              <a:rPr lang="ru-RU" sz="1220" i="1" dirty="0" smtClean="0"/>
              <a:t>апробация и распространение технологий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293363" y="2781299"/>
            <a:ext cx="4754326" cy="8864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20" b="1" dirty="0" smtClean="0">
              <a:solidFill>
                <a:schemeClr val="dk1"/>
              </a:solidFill>
            </a:endParaRPr>
          </a:p>
          <a:p>
            <a:pPr algn="ctr"/>
            <a:r>
              <a:rPr lang="ru-RU" sz="1220" b="1" dirty="0" smtClean="0">
                <a:solidFill>
                  <a:schemeClr val="dk1"/>
                </a:solidFill>
              </a:rPr>
              <a:t>Постоянно действующий </a:t>
            </a:r>
          </a:p>
          <a:p>
            <a:pPr algn="ctr"/>
            <a:r>
              <a:rPr lang="ru-RU" sz="1220" b="1" dirty="0" smtClean="0">
                <a:solidFill>
                  <a:schemeClr val="dk1"/>
                </a:solidFill>
              </a:rPr>
              <a:t>методический семинар -</a:t>
            </a:r>
          </a:p>
          <a:p>
            <a:pPr algn="ctr"/>
            <a:r>
              <a:rPr lang="ru-RU" sz="1200" i="1" dirty="0">
                <a:solidFill>
                  <a:schemeClr val="tx1"/>
                </a:solidFill>
              </a:rPr>
              <a:t>совершенствование и сопровождение </a:t>
            </a:r>
            <a:r>
              <a:rPr lang="ru-RU" sz="1200" i="1" dirty="0" smtClean="0">
                <a:solidFill>
                  <a:schemeClr val="tx1"/>
                </a:solidFill>
              </a:rPr>
              <a:t>внедрения</a:t>
            </a:r>
            <a:r>
              <a:rPr lang="ru-RU" sz="1200" i="1" dirty="0">
                <a:solidFill>
                  <a:schemeClr val="tx1"/>
                </a:solidFill>
              </a:rPr>
              <a:t/>
            </a:r>
            <a:br>
              <a:rPr lang="ru-RU" sz="1200" i="1" dirty="0">
                <a:solidFill>
                  <a:schemeClr val="tx1"/>
                </a:solidFill>
              </a:rPr>
            </a:br>
            <a:r>
              <a:rPr lang="ru-RU" sz="1200" i="1" dirty="0">
                <a:solidFill>
                  <a:schemeClr val="tx1"/>
                </a:solidFill>
              </a:rPr>
              <a:t>разработанных программ, инструментов, моделей</a:t>
            </a:r>
          </a:p>
          <a:p>
            <a:pPr algn="ctr"/>
            <a:endParaRPr lang="ru-RU" sz="1220" b="1" dirty="0" smtClean="0">
              <a:solidFill>
                <a:schemeClr val="dk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334848" y="3797301"/>
            <a:ext cx="4712841" cy="1142999"/>
            <a:chOff x="185563" y="3887862"/>
            <a:chExt cx="3878431" cy="895385"/>
          </a:xfrm>
          <a:solidFill>
            <a:schemeClr val="bg1">
              <a:lumMod val="95000"/>
            </a:schemeClr>
          </a:solidFill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85563" y="3887862"/>
              <a:ext cx="3878431" cy="895385"/>
            </a:xfrm>
            <a:prstGeom prst="round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20" b="1" dirty="0" smtClean="0">
                <a:solidFill>
                  <a:schemeClr val="dk1"/>
                </a:solidFill>
              </a:endParaRPr>
            </a:p>
            <a:p>
              <a:pPr algn="ctr"/>
              <a:endParaRPr lang="ru-RU" sz="1220" b="1" dirty="0"/>
            </a:p>
            <a:p>
              <a:pPr algn="ctr"/>
              <a:endParaRPr lang="ru-RU" sz="1220" b="1" dirty="0" smtClean="0">
                <a:solidFill>
                  <a:schemeClr val="dk1"/>
                </a:solidFill>
              </a:endParaRPr>
            </a:p>
            <a:p>
              <a:pPr lvl="0" algn="ctr"/>
              <a:r>
                <a:rPr lang="ru-RU" sz="1220" b="1" dirty="0" smtClean="0">
                  <a:solidFill>
                    <a:schemeClr val="dk1"/>
                  </a:solidFill>
                </a:rPr>
                <a:t>Кадровая школа -</a:t>
              </a:r>
              <a:r>
                <a:rPr lang="ru" sz="1200" dirty="0" smtClean="0">
                  <a:solidFill>
                    <a:schemeClr val="tx1"/>
                  </a:solidFill>
                </a:rPr>
                <a:t> </a:t>
              </a:r>
              <a:r>
                <a:rPr lang="ru" sz="1200" i="1" dirty="0">
                  <a:solidFill>
                    <a:schemeClr val="tx1"/>
                  </a:solidFill>
                </a:rPr>
                <a:t>подготовка управленческо-педагогических команд </a:t>
              </a:r>
              <a:r>
                <a:rPr lang="ru" sz="1200" i="1" dirty="0" smtClean="0">
                  <a:solidFill>
                    <a:schemeClr val="tx1"/>
                  </a:solidFill>
                </a:rPr>
                <a:t>из </a:t>
              </a:r>
              <a:r>
                <a:rPr lang="ru" sz="1200" i="1" dirty="0">
                  <a:solidFill>
                    <a:schemeClr val="tx1"/>
                  </a:solidFill>
                </a:rPr>
                <a:t>представителей ОО и ДО, </a:t>
              </a:r>
              <a:br>
                <a:rPr lang="ru" sz="1200" i="1" dirty="0">
                  <a:solidFill>
                    <a:schemeClr val="tx1"/>
                  </a:solidFill>
                </a:rPr>
              </a:br>
              <a:r>
                <a:rPr lang="ru" sz="1200" i="1" dirty="0">
                  <a:solidFill>
                    <a:schemeClr val="tx1"/>
                  </a:solidFill>
                </a:rPr>
                <a:t>владеющих технологиями интеграции </a:t>
              </a:r>
              <a:r>
                <a:rPr lang="ru" sz="1200" i="1" dirty="0" smtClean="0">
                  <a:solidFill>
                    <a:schemeClr val="tx1"/>
                  </a:solidFill>
                </a:rPr>
                <a:t>ОО </a:t>
              </a:r>
              <a:r>
                <a:rPr lang="ru" sz="1200" i="1" dirty="0">
                  <a:solidFill>
                    <a:schemeClr val="tx1"/>
                  </a:solidFill>
                </a:rPr>
                <a:t>и </a:t>
              </a:r>
              <a:r>
                <a:rPr lang="ru" sz="1200" i="1" dirty="0" smtClean="0">
                  <a:solidFill>
                    <a:schemeClr val="tx1"/>
                  </a:solidFill>
                </a:rPr>
                <a:t>ДО</a:t>
              </a:r>
              <a:endParaRPr lang="ru-RU" sz="1220" b="1" dirty="0" smtClean="0">
                <a:solidFill>
                  <a:schemeClr val="dk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42211" y="3949780"/>
              <a:ext cx="977664" cy="282011"/>
            </a:xfrm>
            <a:prstGeom prst="rect">
              <a:avLst/>
            </a:prstGeom>
            <a:grpFill/>
            <a:ln w="12700"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</a:rPr>
                <a:t>1-я сессия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675662" y="3947771"/>
              <a:ext cx="977664" cy="282011"/>
            </a:xfrm>
            <a:prstGeom prst="rect">
              <a:avLst/>
            </a:prstGeom>
            <a:grpFill/>
            <a:ln w="12700"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</a:rPr>
                <a:t>2-я сессия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50767" y="3953741"/>
              <a:ext cx="948038" cy="282011"/>
            </a:xfrm>
            <a:prstGeom prst="rect">
              <a:avLst/>
            </a:prstGeom>
            <a:grpFill/>
            <a:ln w="12700"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dk1"/>
                  </a:solidFill>
                </a:rPr>
                <a:t>3-я сессия</a:t>
              </a: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1334848" y="5052790"/>
            <a:ext cx="4712840" cy="81645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b="1" dirty="0" smtClean="0">
                <a:solidFill>
                  <a:schemeClr val="tx1"/>
                </a:solidFill>
              </a:rPr>
              <a:t>Конкурс </a:t>
            </a:r>
            <a:r>
              <a:rPr lang="ru" sz="1200" b="1" dirty="0">
                <a:solidFill>
                  <a:schemeClr val="tx1"/>
                </a:solidFill>
              </a:rPr>
              <a:t>дополнительных общеобразовательных программ, </a:t>
            </a:r>
            <a:r>
              <a:rPr lang="ru" sz="1200" b="1" dirty="0" smtClean="0">
                <a:solidFill>
                  <a:schemeClr val="tx1"/>
                </a:solidFill>
              </a:rPr>
              <a:t>реализуемых </a:t>
            </a:r>
            <a:r>
              <a:rPr lang="ru" sz="1200" b="1" dirty="0">
                <a:solidFill>
                  <a:schemeClr val="tx1"/>
                </a:solidFill>
              </a:rPr>
              <a:t>в сетевой форме </a:t>
            </a:r>
            <a:r>
              <a:rPr lang="ru" sz="1200" b="1" dirty="0" smtClean="0">
                <a:solidFill>
                  <a:schemeClr val="tx1"/>
                </a:solidFill>
              </a:rPr>
              <a:t>-</a:t>
            </a:r>
          </a:p>
          <a:p>
            <a:pPr algn="ctr"/>
            <a:r>
              <a:rPr lang="ru" sz="1200" i="1" dirty="0" smtClean="0">
                <a:solidFill>
                  <a:schemeClr val="tx1"/>
                </a:solidFill>
              </a:rPr>
              <a:t>выделение </a:t>
            </a:r>
            <a:r>
              <a:rPr lang="ru" sz="1200" i="1" dirty="0">
                <a:solidFill>
                  <a:schemeClr val="tx1"/>
                </a:solidFill>
              </a:rPr>
              <a:t>лучших программ, инструментов, </a:t>
            </a:r>
            <a:r>
              <a:rPr lang="ru" sz="1200" i="1" dirty="0" smtClean="0">
                <a:solidFill>
                  <a:schemeClr val="tx1"/>
                </a:solidFill>
              </a:rPr>
              <a:t>организационно-управленческих </a:t>
            </a:r>
            <a:r>
              <a:rPr lang="ru" sz="1200" i="1" dirty="0">
                <a:solidFill>
                  <a:schemeClr val="tx1"/>
                </a:solidFill>
              </a:rPr>
              <a:t>моделей</a:t>
            </a:r>
            <a:r>
              <a:rPr lang="ru" sz="1200" b="1" dirty="0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6413500" y="1994487"/>
            <a:ext cx="1296000" cy="4596814"/>
            <a:chOff x="5770161" y="2021900"/>
            <a:chExt cx="1160517" cy="4037720"/>
          </a:xfrm>
          <a:solidFill>
            <a:schemeClr val="bg1">
              <a:lumMod val="95000"/>
            </a:schemeClr>
          </a:solidFill>
        </p:grpSpPr>
        <p:sp>
          <p:nvSpPr>
            <p:cNvPr id="41" name="Прямоугольник 40"/>
            <p:cNvSpPr/>
            <p:nvPr/>
          </p:nvSpPr>
          <p:spPr>
            <a:xfrm>
              <a:off x="5770161" y="2021900"/>
              <a:ext cx="1160517" cy="4037720"/>
            </a:xfrm>
            <a:prstGeom prst="rect">
              <a:avLst/>
            </a:prstGeom>
            <a:grpFill/>
            <a:ln>
              <a:solidFill>
                <a:srgbClr val="00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dirty="0" smtClean="0">
                <a:solidFill>
                  <a:schemeClr val="dk1"/>
                </a:solidFill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 rot="18000000">
              <a:off x="5710087" y="3861635"/>
              <a:ext cx="1260000" cy="6120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err="1" smtClean="0"/>
                <a:t>Мета-предметная</a:t>
              </a:r>
              <a:r>
                <a:rPr lang="ru-RU" b="1" dirty="0" smtClean="0"/>
                <a:t> олимпиада</a:t>
              </a: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 rot="18000000">
              <a:off x="5604352" y="2831216"/>
              <a:ext cx="1416984" cy="504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dk1"/>
                  </a:solidFill>
                </a:rPr>
                <a:t>Семинар - конференция</a:t>
              </a: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 rot="18000000">
              <a:off x="5848810" y="5068077"/>
              <a:ext cx="953170" cy="44202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/>
                <a:t>Финал конкурса</a:t>
              </a:r>
            </a:p>
          </p:txBody>
        </p:sp>
        <p:sp>
          <p:nvSpPr>
            <p:cNvPr id="94" name="Скругленный прямоугольник 93"/>
            <p:cNvSpPr/>
            <p:nvPr/>
          </p:nvSpPr>
          <p:spPr>
            <a:xfrm>
              <a:off x="5794168" y="2120484"/>
              <a:ext cx="1091839" cy="28797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dk1"/>
                  </a:solidFill>
                </a:rPr>
                <a:t>ФОРУМ</a:t>
              </a:r>
            </a:p>
          </p:txBody>
        </p:sp>
      </p:grpSp>
      <p:sp>
        <p:nvSpPr>
          <p:cNvPr id="32" name="Дуга 31"/>
          <p:cNvSpPr/>
          <p:nvPr/>
        </p:nvSpPr>
        <p:spPr>
          <a:xfrm>
            <a:off x="-870458" y="1994487"/>
            <a:ext cx="1836000" cy="4638136"/>
          </a:xfrm>
          <a:prstGeom prst="arc">
            <a:avLst>
              <a:gd name="adj1" fmla="val 16201944"/>
              <a:gd name="adj2" fmla="val 5389016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00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vert270" rtlCol="0" anchor="ctr"/>
          <a:lstStyle/>
          <a:p>
            <a:pPr algn="ctr">
              <a:lnSpc>
                <a:spcPct val="110000"/>
              </a:lnSpc>
            </a:pPr>
            <a:r>
              <a:rPr lang="ru-RU" sz="1250" dirty="0" smtClean="0"/>
              <a:t>Анализ предыдущего цикла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Внедрение и тиражирование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Подготовка текущего цикла</a:t>
            </a:r>
          </a:p>
          <a:p>
            <a:pPr algn="ctr">
              <a:lnSpc>
                <a:spcPct val="110000"/>
              </a:lnSpc>
            </a:pPr>
            <a:endParaRPr lang="ru-RU" sz="1250" dirty="0"/>
          </a:p>
        </p:txBody>
      </p:sp>
      <p:sp>
        <p:nvSpPr>
          <p:cNvPr id="37" name="Дуга 36"/>
          <p:cNvSpPr/>
          <p:nvPr/>
        </p:nvSpPr>
        <p:spPr>
          <a:xfrm rot="10800000">
            <a:off x="7993600" y="1968497"/>
            <a:ext cx="2268000" cy="4572000"/>
          </a:xfrm>
          <a:prstGeom prst="arc">
            <a:avLst>
              <a:gd name="adj1" fmla="val 16197419"/>
              <a:gd name="adj2" fmla="val 5359134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vert" rtlCol="0" anchor="ctr"/>
          <a:lstStyle/>
          <a:p>
            <a:pPr algn="ctr">
              <a:lnSpc>
                <a:spcPct val="110000"/>
              </a:lnSpc>
            </a:pPr>
            <a:r>
              <a:rPr lang="ru-RU" sz="1250" dirty="0" smtClean="0"/>
              <a:t>Анализ проведённого цикла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Внедрение и тиражирование</a:t>
            </a:r>
          </a:p>
          <a:p>
            <a:pPr algn="ctr">
              <a:lnSpc>
                <a:spcPct val="110000"/>
              </a:lnSpc>
            </a:pPr>
            <a:r>
              <a:rPr lang="ru-RU" sz="1250" dirty="0" smtClean="0"/>
              <a:t>Подготовка следующего цикла</a:t>
            </a:r>
          </a:p>
          <a:p>
            <a:pPr algn="ctr">
              <a:lnSpc>
                <a:spcPct val="110000"/>
              </a:lnSpc>
            </a:pPr>
            <a:r>
              <a:rPr lang="ru-RU" sz="1250" b="1" dirty="0" smtClean="0"/>
              <a:t>Проведение </a:t>
            </a:r>
            <a:r>
              <a:rPr lang="ru-RU" sz="1250" b="1" dirty="0" err="1" smtClean="0"/>
              <a:t>грантового</a:t>
            </a:r>
            <a:r>
              <a:rPr lang="ru-RU" sz="1250" b="1" dirty="0" smtClean="0"/>
              <a:t> конкурса для победителей</a:t>
            </a:r>
          </a:p>
        </p:txBody>
      </p:sp>
      <p:pic>
        <p:nvPicPr>
          <p:cNvPr id="28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118"/>
          <p:cNvSpPr txBox="1">
            <a:spLocks/>
          </p:cNvSpPr>
          <p:nvPr/>
        </p:nvSpPr>
        <p:spPr>
          <a:xfrm>
            <a:off x="311700" y="1267700"/>
            <a:ext cx="8520600" cy="54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ru" sz="3000" b="1" dirty="0" smtClean="0">
                <a:solidFill>
                  <a:srgbClr val="002060"/>
                </a:solidFill>
              </a:rPr>
              <a:t>Структура проекта</a:t>
            </a:r>
            <a:endParaRPr lang="ru" sz="3000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09417" y="5977540"/>
            <a:ext cx="4750426" cy="6264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" sz="1200" b="1" dirty="0" smtClean="0">
                <a:solidFill>
                  <a:schemeClr val="tx1"/>
                </a:solidFill>
              </a:rPr>
              <a:t>Инфраструктурное сопровождение проекта -</a:t>
            </a:r>
          </a:p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с</a:t>
            </a:r>
            <a:r>
              <a:rPr lang="ru" sz="1200" i="1" dirty="0" smtClean="0">
                <a:solidFill>
                  <a:schemeClr val="tx1"/>
                </a:solidFill>
              </a:rPr>
              <a:t>оздание сети ресусрных центров и опорных площадок</a:t>
            </a:r>
            <a:r>
              <a:rPr lang="ru" sz="1200" b="1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25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50" grpId="0" animBg="1"/>
      <p:bldP spid="32" grpId="0" animBg="1"/>
      <p:bldP spid="37" grpId="0" animBg="1"/>
      <p:bldP spid="37" grpId="1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7316"/>
          <a:stretch/>
        </p:blipFill>
        <p:spPr>
          <a:xfrm>
            <a:off x="490916" y="2967805"/>
            <a:ext cx="8162168" cy="3890195"/>
          </a:xfrm>
          <a:prstGeom prst="rect">
            <a:avLst/>
          </a:prstGeom>
        </p:spPr>
      </p:pic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1354327"/>
            <a:ext cx="8520600" cy="95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900" b="1" dirty="0">
                <a:solidFill>
                  <a:srgbClr val="002060"/>
                </a:solidFill>
              </a:rPr>
              <a:t>Перспективы развития и </a:t>
            </a:r>
            <a:r>
              <a:rPr lang="ru" sz="2900" b="1" dirty="0" smtClean="0">
                <a:solidFill>
                  <a:srgbClr val="002060"/>
                </a:solidFill>
              </a:rPr>
              <a:t>тиражирования</a:t>
            </a:r>
            <a:endParaRPr lang="ru" sz="2900" b="1" dirty="0">
              <a:solidFill>
                <a:srgbClr val="002060"/>
              </a:solidFill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2008360"/>
            <a:ext cx="8438600" cy="11988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7800" lvl="0" algn="just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Font typeface="Verdana"/>
            </a:pPr>
            <a:r>
              <a:rPr lang="ru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2016-2017. Вывод проекта на региональный уровень.</a:t>
            </a:r>
          </a:p>
          <a:p>
            <a:pPr marL="177800" lvl="0" algn="just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</a:pPr>
            <a:r>
              <a:rPr lang="ru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2017-2018 год. Вывод проекта на межрегиональный уровень.</a:t>
            </a:r>
          </a:p>
          <a:p>
            <a:pPr marL="177800" algn="just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</a:pPr>
            <a:r>
              <a:rPr lang="ru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2018-2019 год. Вывод проекта на федеральный уровень.</a:t>
            </a:r>
          </a:p>
          <a:p>
            <a:pPr marL="177800" lvl="0" algn="just" rtl="0">
              <a:spcBef>
                <a:spcPts val="600"/>
              </a:spcBef>
              <a:spcAft>
                <a:spcPts val="1000"/>
              </a:spcAft>
              <a:buClr>
                <a:schemeClr val="dk1"/>
              </a:buClr>
              <a:buFont typeface="Verdana"/>
            </a:pPr>
            <a:endParaRPr lang="ru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Shape 69"/>
          <p:cNvPicPr preferRelativeResize="0"/>
          <p:nvPr/>
        </p:nvPicPr>
        <p:blipFill>
          <a:blip r:embed="rId5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Двойная стрелка влево/вправо 2"/>
          <p:cNvSpPr/>
          <p:nvPr/>
        </p:nvSpPr>
        <p:spPr>
          <a:xfrm>
            <a:off x="2906973" y="4417991"/>
            <a:ext cx="3330054" cy="98982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8471917"/>
              </p:ext>
            </p:extLst>
          </p:nvPr>
        </p:nvGraphicFramePr>
        <p:xfrm>
          <a:off x="302868" y="2036014"/>
          <a:ext cx="8561732" cy="438099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834532"/>
                <a:gridCol w="1727200"/>
              </a:tblGrid>
              <a:tr h="211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этапа, мероприятий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Сроки начала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и окончания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3-я сессия кадровой школы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cap="none" dirty="0" smtClean="0">
                          <a:effectLst/>
                          <a:sym typeface="Arial"/>
                        </a:rPr>
                        <a:t>сентябрь</a:t>
                      </a:r>
                      <a:br>
                        <a:rPr lang="ru-RU" sz="1600" u="none" strike="noStrike" cap="none" dirty="0" smtClean="0">
                          <a:effectLst/>
                          <a:sym typeface="Arial"/>
                        </a:rPr>
                      </a:br>
                      <a:r>
                        <a:rPr lang="ru-RU" sz="1600" u="none" strike="noStrike" cap="none" dirty="0" smtClean="0">
                          <a:effectLst/>
                          <a:sym typeface="Arial"/>
                        </a:rPr>
                        <a:t>2016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Образовательный форум: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ноябрь</a:t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2016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Финал конкурса</a:t>
                      </a: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Региональная компетентностная </a:t>
                      </a:r>
                      <a:r>
                        <a:rPr lang="ru-RU" sz="16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метапредметная</a:t>
                      </a: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олимпиада</a:t>
                      </a: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marL="2667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Региональный семинар-конференция «Реальное образование»</a:t>
                      </a: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Анализ</a:t>
                      </a:r>
                      <a:r>
                        <a:rPr lang="ru-RU" sz="1600" b="1" dirty="0" smtClean="0">
                          <a:effectLst/>
                        </a:rPr>
                        <a:t>, экспертиза, тиражирование результатов </a:t>
                      </a:r>
                      <a:r>
                        <a:rPr lang="ru-RU" sz="1600" b="1" dirty="0" err="1" smtClean="0">
                          <a:effectLst/>
                        </a:rPr>
                        <a:t>пилотного</a:t>
                      </a:r>
                      <a:r>
                        <a:rPr lang="ru-RU" sz="1600" b="1" dirty="0" smtClean="0">
                          <a:effectLst/>
                        </a:rPr>
                        <a:t> этапа проекта «Реальное образование»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декабрь </a:t>
                      </a:r>
                      <a:r>
                        <a:rPr lang="ru-RU" sz="1600" dirty="0" smtClean="0">
                          <a:effectLst/>
                        </a:rPr>
                        <a:t/>
                      </a:r>
                      <a:br>
                        <a:rPr lang="ru-RU" sz="1600" dirty="0" smtClean="0">
                          <a:effectLst/>
                        </a:rPr>
                      </a:br>
                      <a:r>
                        <a:rPr lang="ru-RU" sz="1600" dirty="0" smtClean="0">
                          <a:effectLst/>
                        </a:rPr>
                        <a:t>2016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Подача и рассмотрение заявок на получение грантов победителями конкурса 2016 года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Shape 160"/>
          <p:cNvSpPr txBox="1">
            <a:spLocks noGrp="1"/>
          </p:cNvSpPr>
          <p:nvPr>
            <p:ph type="title"/>
          </p:nvPr>
        </p:nvSpPr>
        <p:spPr>
          <a:xfrm>
            <a:off x="311700" y="1379727"/>
            <a:ext cx="8520600" cy="6109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ru" sz="3000" b="1" dirty="0" smtClean="0">
                <a:solidFill>
                  <a:srgbClr val="002060"/>
                </a:solidFill>
              </a:rPr>
              <a:t>План ближайших мероприятий проекта</a:t>
            </a:r>
            <a:endParaRPr lang="ru" sz="3000" b="1" dirty="0">
              <a:solidFill>
                <a:srgbClr val="002060"/>
              </a:solidFill>
            </a:endParaRPr>
          </a:p>
        </p:txBody>
      </p:sp>
      <p:pic>
        <p:nvPicPr>
          <p:cNvPr id="7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6263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84700" y="1240027"/>
            <a:ext cx="8520600" cy="65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900" b="1" dirty="0" smtClean="0">
                <a:solidFill>
                  <a:srgbClr val="002060"/>
                </a:solidFill>
              </a:rPr>
              <a:t>Смысл проекта №1. </a:t>
            </a:r>
            <a:r>
              <a:rPr lang="ru" sz="2900" b="1" dirty="0" smtClean="0">
                <a:solidFill>
                  <a:srgbClr val="FF0000"/>
                </a:solidFill>
              </a:rPr>
              <a:t>Предмет ДО</a:t>
            </a:r>
            <a:endParaRPr lang="ru" sz="2900" b="1" dirty="0">
              <a:solidFill>
                <a:srgbClr val="FF0000"/>
              </a:solidFill>
            </a:endParaRPr>
          </a:p>
        </p:txBody>
      </p:sp>
      <p:pic>
        <p:nvPicPr>
          <p:cNvPr id="5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39750" y="2970213"/>
            <a:ext cx="7991475" cy="4103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ru-RU" sz="28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«Дополнительное образование, так или иначе нужно привести к одному знаменателю, который внесет понятную определенность и не разрушит сложившегося многообразия»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А.В. Леонтович, </a:t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председатель Общероссийского общественного движения творческих педагогов «Исследователь»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184700" y="1240027"/>
            <a:ext cx="8520600" cy="6522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900" b="1" dirty="0" smtClean="0">
                <a:solidFill>
                  <a:srgbClr val="002060"/>
                </a:solidFill>
              </a:rPr>
              <a:t>Смысл проекта №2. </a:t>
            </a:r>
            <a:r>
              <a:rPr lang="ru" sz="2900" b="1" dirty="0" smtClean="0">
                <a:solidFill>
                  <a:srgbClr val="FF0000"/>
                </a:solidFill>
              </a:rPr>
              <a:t>Результаты</a:t>
            </a:r>
            <a:endParaRPr lang="ru" sz="2900" b="1" dirty="0">
              <a:solidFill>
                <a:srgbClr val="FF0000"/>
              </a:solidFill>
            </a:endParaRPr>
          </a:p>
        </p:txBody>
      </p:sp>
      <p:pic>
        <p:nvPicPr>
          <p:cNvPr id="5" name="Shape 69"/>
          <p:cNvPicPr preferRelativeResize="0"/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8424" y="80850"/>
            <a:ext cx="1943651" cy="79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539750" y="2970213"/>
            <a:ext cx="7991475" cy="4103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r>
              <a:rPr lang="ru-RU" sz="2800" i="1" dirty="0" smtClean="0">
                <a:solidFill>
                  <a:schemeClr val="dk2"/>
                </a:solidFill>
              </a:rPr>
              <a:t>- </a:t>
            </a:r>
            <a:r>
              <a:rPr lang="ru-RU" sz="2800" i="1" dirty="0" err="1" smtClean="0">
                <a:solidFill>
                  <a:schemeClr val="dk2"/>
                </a:solidFill>
              </a:rPr>
              <a:t>Мариванна</a:t>
            </a:r>
            <a:r>
              <a:rPr lang="ru-RU" sz="2800" i="1" dirty="0" smtClean="0">
                <a:solidFill>
                  <a:schemeClr val="dk2"/>
                </a:solidFill>
              </a:rPr>
              <a:t>, я учил…</a:t>
            </a:r>
            <a:br>
              <a:rPr lang="ru-RU" sz="2800" i="1" dirty="0" smtClean="0">
                <a:solidFill>
                  <a:schemeClr val="dk2"/>
                </a:solidFill>
              </a:rPr>
            </a:br>
            <a:r>
              <a:rPr lang="ru-RU" sz="2800" i="1" dirty="0" smtClean="0">
                <a:solidFill>
                  <a:schemeClr val="dk2"/>
                </a:solidFill>
              </a:rPr>
              <a:t>- А мне надо, чтобы ты не учил, а выучил!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r>
              <a:rPr lang="ru-RU" sz="2000" dirty="0" smtClean="0">
                <a:solidFill>
                  <a:schemeClr val="dk2"/>
                </a:solidFill>
              </a:rPr>
              <a:t>Типичный разговор ученика и учителя на уроке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 charset="0"/>
              <a:buNone/>
              <a:tabLst/>
              <a:defRPr/>
            </a:pPr>
            <a:endParaRPr kumimoji="0" lang="ru-RU" sz="30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1344</Words>
  <Application>Microsoft Office PowerPoint</Application>
  <PresentationFormat>Экран (4:3)</PresentationFormat>
  <Paragraphs>151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simple-light-2</vt:lpstr>
      <vt:lpstr>МИНИСТЕРСТВО ОБРАЗОВАНИЯ КРАСНОЯРСКОГО КРАЯ  КГБОУ ДО «Красноярский краевой Дворец пионеров»</vt:lpstr>
      <vt:lpstr>Актуальность проекта</vt:lpstr>
      <vt:lpstr>Цель проекта</vt:lpstr>
      <vt:lpstr>Задачи проекта</vt:lpstr>
      <vt:lpstr>Слайд 5</vt:lpstr>
      <vt:lpstr>Перспективы развития и тиражирования</vt:lpstr>
      <vt:lpstr>План ближайших мероприятий проекта</vt:lpstr>
      <vt:lpstr>Смысл проекта №1. Предмет ДО</vt:lpstr>
      <vt:lpstr>Смысл проекта №2. Результаты</vt:lpstr>
      <vt:lpstr>Смысл проекта №3. Новая образовательная форма</vt:lpstr>
      <vt:lpstr>Смысл проекта №4. Интеграция</vt:lpstr>
      <vt:lpstr>Слайд 12</vt:lpstr>
      <vt:lpstr>МИНИСТЕРСТВО ОБРАЗОВАНИЯ КРАСНОЯРСКОГО КРАЯ КГБОУ ДО «Красноярский краевой Дворец пионеров»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КРАСНОЯРСКОГО КРАЯ КГБОУ ДО «Красноярский краевой Дворец пионеров»</dc:title>
  <dc:creator>moby1</dc:creator>
  <cp:lastModifiedBy>д</cp:lastModifiedBy>
  <cp:revision>35</cp:revision>
  <dcterms:modified xsi:type="dcterms:W3CDTF">2016-08-29T10:53:51Z</dcterms:modified>
</cp:coreProperties>
</file>