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72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9" r:id="rId21"/>
    <p:sldId id="271" r:id="rId22"/>
    <p:sldId id="280" r:id="rId23"/>
    <p:sldId id="281" r:id="rId24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0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47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3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94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44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02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5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43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avadmin.dvpion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avadmin.dvpion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7872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Инструкция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 добавлению образовательной программы </a:t>
            </a:r>
            <a:r>
              <a:rPr lang="ru-RU" sz="4000" dirty="0" smtClean="0">
                <a:solidFill>
                  <a:srgbClr val="C00000"/>
                </a:solidFill>
              </a:rPr>
              <a:t>(созданию карточки образовательной программы)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на сайт </a:t>
            </a:r>
            <a:r>
              <a:rPr lang="en-US" sz="4000" b="1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4000" b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4000" b="1" dirty="0" smtClean="0">
                <a:solidFill>
                  <a:srgbClr val="002060"/>
                </a:solidFill>
                <a:hlinkClick r:id="rId2"/>
              </a:rPr>
              <a:t>navadmin.dvpion.ru</a:t>
            </a:r>
            <a:r>
              <a:rPr lang="ru-RU" sz="4000" b="1" dirty="0" smtClean="0">
                <a:solidFill>
                  <a:srgbClr val="002060"/>
                </a:solidFill>
              </a:rPr>
              <a:t>	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45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4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4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6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3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82" y="0"/>
            <a:ext cx="11501674" cy="6087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Процесс создания карточки образовательной программы: 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1. </a:t>
            </a:r>
            <a:r>
              <a:rPr lang="ru-RU" sz="1800" dirty="0">
                <a:solidFill>
                  <a:srgbClr val="002060"/>
                </a:solidFill>
              </a:rPr>
              <a:t>А</a:t>
            </a:r>
            <a:r>
              <a:rPr lang="ru-RU" sz="1800" dirty="0" smtClean="0">
                <a:solidFill>
                  <a:srgbClr val="002060"/>
                </a:solidFill>
              </a:rPr>
              <a:t>дминистратор Навигатора от учреждения или педагог дополнительного образования  вводит в адресную строку адрес сайта </a:t>
            </a:r>
            <a:r>
              <a:rPr lang="en-US" sz="1800" b="1" dirty="0">
                <a:solidFill>
                  <a:srgbClr val="002060"/>
                </a:solidFill>
                <a:hlinkClick r:id="rId2"/>
              </a:rPr>
              <a:t>https://navadmin.dvpion.ru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и входит на сайт под своим логином (адрес электронной почты) и паролем (придет на адрес электронной почты после регистрации).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804" y="1386311"/>
            <a:ext cx="9276784" cy="52181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4028792"/>
            <a:ext cx="4663440" cy="534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72326" y="1486023"/>
            <a:ext cx="1214251" cy="3356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386" y="4384047"/>
            <a:ext cx="2520292" cy="16338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Вводим адрес сайта </a:t>
            </a:r>
            <a:r>
              <a:rPr lang="en-US" sz="1600" dirty="0">
                <a:solidFill>
                  <a:schemeClr val="bg1"/>
                </a:solidFill>
                <a:hlinkClick r:id="rId2"/>
              </a:rPr>
              <a:t>https://navadmin.dvpion.ru 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b="1" u="sng" dirty="0">
                <a:solidFill>
                  <a:schemeClr val="bg1"/>
                </a:solidFill>
              </a:rPr>
              <a:t>адресную</a:t>
            </a:r>
            <a:r>
              <a:rPr lang="ru-RU" sz="1600" dirty="0">
                <a:solidFill>
                  <a:schemeClr val="bg1"/>
                </a:solidFill>
              </a:rPr>
              <a:t> строку браузера.</a:t>
            </a:r>
          </a:p>
        </p:txBody>
      </p:sp>
      <p:cxnSp>
        <p:nvCxnSpPr>
          <p:cNvPr id="7" name="Прямая со стрелкой 6"/>
          <p:cNvCxnSpPr>
            <a:stCxn id="6" idx="0"/>
          </p:cNvCxnSpPr>
          <p:nvPr/>
        </p:nvCxnSpPr>
        <p:spPr>
          <a:xfrm flipV="1">
            <a:off x="1614532" y="1821669"/>
            <a:ext cx="1064919" cy="2562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30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709433" y="6120142"/>
            <a:ext cx="1991763" cy="737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8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28" y="476657"/>
            <a:ext cx="10515600" cy="60871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В ОПИСАНИИ РЕКОМЕНДУЕМ ИЗБЕГАТЬ: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Орфографических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пунктуационных ошибок.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Местоимений </a:t>
            </a:r>
            <a:r>
              <a:rPr lang="ru-RU" sz="2400" dirty="0">
                <a:solidFill>
                  <a:srgbClr val="002060"/>
                </a:solidFill>
              </a:rPr>
              <a:t>«вы», «ваши» (дети). «Вы» и «ваши» воспринимается как навязывание.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lang="ru-RU" sz="2400" dirty="0">
                <a:solidFill>
                  <a:srgbClr val="002060"/>
                </a:solidFill>
              </a:rPr>
              <a:t>. Уменьшительно-ласкательные слова: детишки, деточки, ребятки, мамочки, сказочка, рассказик и подобное.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>
                <a:solidFill>
                  <a:srgbClr val="002060"/>
                </a:solidFill>
              </a:rPr>
              <a:t>. Повторения одного слова в одном абзаце. Например: «Веселого Деда Мороза всегда весело встретить на веселом новогоднем празднике!»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5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Штампов, канцеляризмов: </a:t>
            </a:r>
            <a:r>
              <a:rPr lang="ru-RU" sz="2400" dirty="0">
                <a:solidFill>
                  <a:srgbClr val="002060"/>
                </a:solidFill>
              </a:rPr>
              <a:t>данная (программа), во избежание, имеет место, вышеперечисленные, выявление, нахождение, по окончании, является и прочее.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6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Указания </a:t>
            </a:r>
            <a:r>
              <a:rPr lang="ru-RU" sz="2400" dirty="0">
                <a:solidFill>
                  <a:srgbClr val="002060"/>
                </a:solidFill>
              </a:rPr>
              <a:t>на сезон, если </a:t>
            </a:r>
            <a:r>
              <a:rPr lang="ru-RU" sz="2400" dirty="0" smtClean="0">
                <a:solidFill>
                  <a:srgbClr val="002060"/>
                </a:solidFill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</a:rPr>
              <a:t>проводится в течение всего года.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7. Обилия </a:t>
            </a:r>
            <a:r>
              <a:rPr lang="ru-RU" sz="2400" dirty="0">
                <a:solidFill>
                  <a:srgbClr val="002060"/>
                </a:solidFill>
              </a:rPr>
              <a:t>восклицательных </a:t>
            </a:r>
            <a:r>
              <a:rPr lang="ru-RU" sz="2400" dirty="0" smtClean="0">
                <a:solidFill>
                  <a:srgbClr val="002060"/>
                </a:solidFill>
              </a:rPr>
              <a:t>предложений. Эмоции хороши в меру, поэтому в одну карточку вставляем не более 1-3 восклицательных предложений.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8. </a:t>
            </a:r>
            <a:r>
              <a:rPr lang="ru-RU" sz="2400" dirty="0" smtClean="0">
                <a:solidFill>
                  <a:srgbClr val="002060"/>
                </a:solidFill>
              </a:rPr>
              <a:t>Обилия </a:t>
            </a:r>
            <a:r>
              <a:rPr lang="ru-RU" sz="2400" dirty="0">
                <a:solidFill>
                  <a:srgbClr val="002060"/>
                </a:solidFill>
              </a:rPr>
              <a:t>риторических вопросов. </a:t>
            </a:r>
            <a:r>
              <a:rPr lang="ru-RU" sz="2400" dirty="0" smtClean="0">
                <a:solidFill>
                  <a:srgbClr val="002060"/>
                </a:solidFill>
              </a:rPr>
              <a:t>Допустимы по </a:t>
            </a:r>
            <a:r>
              <a:rPr lang="ru-RU" sz="2400" dirty="0">
                <a:solidFill>
                  <a:srgbClr val="002060"/>
                </a:solidFill>
              </a:rPr>
              <a:t>1-2 наводящих вопроса для </a:t>
            </a:r>
            <a:r>
              <a:rPr lang="ru-RU" sz="2400" dirty="0" smtClean="0">
                <a:solidFill>
                  <a:srgbClr val="002060"/>
                </a:solidFill>
              </a:rPr>
              <a:t>вступления, но никогда </a:t>
            </a:r>
            <a:r>
              <a:rPr lang="ru-RU" sz="2400" dirty="0">
                <a:solidFill>
                  <a:srgbClr val="002060"/>
                </a:solidFill>
              </a:rPr>
              <a:t>не даем вопросы негативного характера: </a:t>
            </a:r>
            <a:r>
              <a:rPr lang="ru-RU" sz="2400" dirty="0" smtClean="0">
                <a:solidFill>
                  <a:srgbClr val="002060"/>
                </a:solidFill>
              </a:rPr>
              <a:t>«Устали </a:t>
            </a:r>
            <a:r>
              <a:rPr lang="ru-RU" sz="2400" dirty="0">
                <a:solidFill>
                  <a:srgbClr val="002060"/>
                </a:solidFill>
              </a:rPr>
              <a:t>сидеть без дела</a:t>
            </a:r>
            <a:r>
              <a:rPr lang="ru-RU" sz="2400" dirty="0" smtClean="0">
                <a:solidFill>
                  <a:srgbClr val="002060"/>
                </a:solidFill>
              </a:rPr>
              <a:t>?», «Не </a:t>
            </a:r>
            <a:r>
              <a:rPr lang="ru-RU" sz="2400" dirty="0">
                <a:solidFill>
                  <a:srgbClr val="002060"/>
                </a:solidFill>
              </a:rPr>
              <a:t>с кем оставить ребенка</a:t>
            </a:r>
            <a:r>
              <a:rPr lang="ru-RU" sz="2400" dirty="0" smtClean="0">
                <a:solidFill>
                  <a:srgbClr val="002060"/>
                </a:solidFill>
              </a:rPr>
              <a:t>?»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9. Слишком мало текста. Объем основного описания – минимум 500 символов. Стоит аккуратно выполнять это условие, не придумывая хитростей, как набрать требуемые 500 символов.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4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87" y="196001"/>
            <a:ext cx="113568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В ОПИСАНИИ РЕКОМЕНДУЕМ ИЗБЕГАТЬ: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10</a:t>
            </a:r>
            <a:r>
              <a:rPr lang="ru-RU" sz="2000" dirty="0">
                <a:solidFill>
                  <a:srgbClr val="002060"/>
                </a:solidFill>
              </a:rPr>
              <a:t>. Слишком много текста. </a:t>
            </a:r>
            <a:r>
              <a:rPr lang="ru-RU" sz="2000" dirty="0" smtClean="0">
                <a:solidFill>
                  <a:srgbClr val="002060"/>
                </a:solidFill>
              </a:rPr>
              <a:t>Это </a:t>
            </a:r>
            <a:r>
              <a:rPr lang="ru-RU" sz="2000" dirty="0">
                <a:solidFill>
                  <a:srgbClr val="002060"/>
                </a:solidFill>
              </a:rPr>
              <a:t>рекламный текст, поэтому излагаем мысли кратко и </a:t>
            </a:r>
            <a:r>
              <a:rPr lang="ru-RU" sz="2000" dirty="0" smtClean="0">
                <a:solidFill>
                  <a:srgbClr val="002060"/>
                </a:solidFill>
              </a:rPr>
              <a:t>понятно. </a:t>
            </a:r>
            <a:r>
              <a:rPr lang="ru-RU" sz="2000" dirty="0">
                <a:solidFill>
                  <a:srgbClr val="002060"/>
                </a:solidFill>
              </a:rPr>
              <a:t>Несколько эпитетов и </a:t>
            </a:r>
            <a:r>
              <a:rPr lang="ru-RU" sz="2000" dirty="0" smtClean="0">
                <a:solidFill>
                  <a:srgbClr val="002060"/>
                </a:solidFill>
              </a:rPr>
              <a:t>восклицание, </a:t>
            </a:r>
            <a:r>
              <a:rPr lang="ru-RU" sz="2000" dirty="0">
                <a:solidFill>
                  <a:srgbClr val="002060"/>
                </a:solidFill>
              </a:rPr>
              <a:t>небольшая </a:t>
            </a:r>
            <a:r>
              <a:rPr lang="ru-RU" sz="2000" dirty="0" smtClean="0">
                <a:solidFill>
                  <a:srgbClr val="002060"/>
                </a:solidFill>
              </a:rPr>
              <a:t>история, </a:t>
            </a:r>
            <a:r>
              <a:rPr lang="ru-RU" sz="2000" dirty="0">
                <a:solidFill>
                  <a:srgbClr val="002060"/>
                </a:solidFill>
              </a:rPr>
              <a:t>яркое заключение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нужны, но не более того. 3-4 абзаца текста (1/2 экрана) вполне достаточно пользователю, чтобы принять решение.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11. Длинные абзацы. 1 абзац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3-5 строчек. Длинные абзацы разбиваем на короткие для лучшего восприятия текста. Между абзацами оставляем пустую строку.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12. Скобки и сноски. Предложения формулируем так, чтобы пояснения и дополнения к основному тексту органично в него </a:t>
            </a:r>
            <a:r>
              <a:rPr lang="ru-RU" sz="2000" dirty="0" smtClean="0">
                <a:solidFill>
                  <a:srgbClr val="002060"/>
                </a:solidFill>
              </a:rPr>
              <a:t>вписывались, или </a:t>
            </a:r>
            <a:r>
              <a:rPr lang="ru-RU" sz="2000" dirty="0">
                <a:solidFill>
                  <a:srgbClr val="002060"/>
                </a:solidFill>
              </a:rPr>
              <a:t>для дополнительной информации используем дополнительные поля: </a:t>
            </a:r>
            <a:r>
              <a:rPr lang="ru-RU" sz="2000" dirty="0" smtClean="0">
                <a:solidFill>
                  <a:srgbClr val="002060"/>
                </a:solidFill>
              </a:rPr>
              <a:t>«Особые условия» </a:t>
            </a:r>
            <a:r>
              <a:rPr lang="ru-RU" sz="2000" dirty="0">
                <a:solidFill>
                  <a:srgbClr val="002060"/>
                </a:solidFill>
              </a:rPr>
              <a:t>и другие.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13. Дублирование информации в разных полях карточки: </a:t>
            </a:r>
            <a:r>
              <a:rPr lang="ru-RU" sz="2000" dirty="0" smtClean="0">
                <a:solidFill>
                  <a:srgbClr val="002060"/>
                </a:solidFill>
              </a:rPr>
              <a:t>«Основное описание», «Особые условия» </a:t>
            </a:r>
            <a:r>
              <a:rPr lang="ru-RU" sz="2000" dirty="0">
                <a:solidFill>
                  <a:srgbClr val="002060"/>
                </a:solidFill>
              </a:rPr>
              <a:t>и другие.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14. Повторение в тексте условий, указанных в других полях карточки: размер группы, возрастные ограничения</a:t>
            </a:r>
            <a:r>
              <a:rPr lang="ru-RU" sz="2000">
                <a:solidFill>
                  <a:srgbClr val="002060"/>
                </a:solidFill>
              </a:rPr>
              <a:t>, </a:t>
            </a:r>
            <a:r>
              <a:rPr lang="ru-RU" sz="2000" smtClean="0">
                <a:solidFill>
                  <a:srgbClr val="002060"/>
                </a:solidFill>
              </a:rPr>
              <a:t>продолжительность </a:t>
            </a:r>
            <a:r>
              <a:rPr lang="ru-RU" sz="2000" dirty="0">
                <a:solidFill>
                  <a:srgbClr val="002060"/>
                </a:solidFill>
              </a:rPr>
              <a:t>и другие.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15. Номерной рубрикатор (1. 2. 3.). Пишем не инструкцию, а красивое описание, поэтому используем «во-первых», «во-вторых» или изящные буллиты «•».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16. Шрифтовые выделения: курсив, полужирный шрифт, </a:t>
            </a:r>
            <a:r>
              <a:rPr lang="ru-RU" sz="2000" dirty="0" err="1">
                <a:solidFill>
                  <a:srgbClr val="002060"/>
                </a:solidFill>
              </a:rPr>
              <a:t>Caps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Lock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17. Сокращения: </a:t>
            </a:r>
            <a:r>
              <a:rPr lang="ru-RU" sz="2000" dirty="0" err="1">
                <a:solidFill>
                  <a:srgbClr val="002060"/>
                </a:solidFill>
              </a:rPr>
              <a:t>руб</a:t>
            </a:r>
            <a:r>
              <a:rPr lang="ru-RU" sz="2000" dirty="0">
                <a:solidFill>
                  <a:srgbClr val="002060"/>
                </a:solidFill>
              </a:rPr>
              <a:t>, мин, чел, т.д., пр. и другие. Допустимо сокращать только меры веса и длины: кг, г, км, м.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18. Смайлики. Оставим смайлики для общения в социальных сетях, почте и чате </a:t>
            </a:r>
            <a:r>
              <a:rPr lang="ru-RU" sz="2000" dirty="0" err="1">
                <a:solidFill>
                  <a:srgbClr val="002060"/>
                </a:solidFill>
              </a:rPr>
              <a:t>модерации</a:t>
            </a:r>
            <a:r>
              <a:rPr lang="ru-RU" sz="2000" dirty="0">
                <a:solidFill>
                  <a:srgbClr val="002060"/>
                </a:solidFill>
              </a:rPr>
              <a:t>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63962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-109559" y="508248"/>
            <a:ext cx="1413258" cy="4152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7015" y="5822633"/>
            <a:ext cx="1214251" cy="3356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4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6952"/>
            <a:ext cx="9144000" cy="16557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7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7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6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0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539</Words>
  <Application>Microsoft Office PowerPoint</Application>
  <PresentationFormat>Произвольный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moby1</dc:creator>
  <cp:lastModifiedBy>Aleksandr</cp:lastModifiedBy>
  <cp:revision>38</cp:revision>
  <cp:lastPrinted>2019-12-17T02:00:50Z</cp:lastPrinted>
  <dcterms:created xsi:type="dcterms:W3CDTF">2019-03-19T16:34:00Z</dcterms:created>
  <dcterms:modified xsi:type="dcterms:W3CDTF">2020-04-20T13:14:05Z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2520861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