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256" r:id="rId2"/>
    <p:sldId id="323" r:id="rId3"/>
    <p:sldId id="324" r:id="rId4"/>
    <p:sldId id="281" r:id="rId5"/>
    <p:sldId id="287" r:id="rId6"/>
    <p:sldId id="290" r:id="rId7"/>
    <p:sldId id="309" r:id="rId8"/>
    <p:sldId id="310" r:id="rId9"/>
    <p:sldId id="284" r:id="rId10"/>
    <p:sldId id="285" r:id="rId11"/>
    <p:sldId id="286" r:id="rId12"/>
    <p:sldId id="321" r:id="rId13"/>
    <p:sldId id="318" r:id="rId14"/>
    <p:sldId id="319" r:id="rId15"/>
    <p:sldId id="322" r:id="rId16"/>
    <p:sldId id="263" r:id="rId17"/>
    <p:sldId id="264" r:id="rId18"/>
    <p:sldId id="271" r:id="rId19"/>
    <p:sldId id="267" r:id="rId20"/>
    <p:sldId id="269" r:id="rId21"/>
    <p:sldId id="275" r:id="rId22"/>
    <p:sldId id="276" r:id="rId23"/>
    <p:sldId id="262" r:id="rId24"/>
    <p:sldId id="279" r:id="rId25"/>
    <p:sldId id="280" r:id="rId26"/>
    <p:sldId id="277" r:id="rId27"/>
    <p:sldId id="293" r:id="rId28"/>
    <p:sldId id="294" r:id="rId29"/>
    <p:sldId id="295" r:id="rId30"/>
    <p:sldId id="296" r:id="rId31"/>
    <p:sldId id="297" r:id="rId32"/>
    <p:sldId id="320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12" r:id="rId45"/>
    <p:sldId id="314" r:id="rId46"/>
    <p:sldId id="315" r:id="rId47"/>
    <p:sldId id="316" r:id="rId48"/>
    <p:sldId id="317" r:id="rId49"/>
    <p:sldId id="272" r:id="rId50"/>
    <p:sldId id="288" r:id="rId51"/>
    <p:sldId id="291" r:id="rId52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-2028" y="-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87CAA9-0507-4AE1-944C-B95097E09C5C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370CA-DEC2-478F-9EB8-0AF3FE4AAB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7D113-AC52-4085-A46D-0B3E95E683BB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14F3E-ABDD-45BE-AF23-2EB7FDC791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F9337E-A91D-492E-AE36-350C07C45699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370F8-D349-4A4D-A937-C144DE4866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3E016C-801D-4B2E-BE33-5249C353FBB3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B8CAC0-FFAE-4903-9C30-CACAF41D05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2D191D-BC10-493E-9F28-67F9EC566C90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60E57-4363-4DC2-9109-A4CDC59343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EFF38E-D08F-4709-A71B-B8D33895BCF2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420B1-6A7E-472E-8400-9C8A00BA2F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89039D-76F0-4C90-BF4F-345E12CEC713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990C1B-5811-4C37-B3E9-A869CA4A08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009F-0F95-4898-8846-9FC5BBAE858D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CDD6E-13C8-4B86-8558-B5FEF891E7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3CD7D0-1FFC-42DF-ADD4-C61DC49A4E64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13FB5-5925-4BCE-AD82-3F07D119B0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53AE9-E8DA-4D54-823B-488EB8301F7E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C5F3D2-7562-45C6-A762-5C66451593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34A372-F84C-48A2-83B8-61A9B6CE01B0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DF1E8-5CE3-4FB9-87F4-9510429AF9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5953A1-7D43-4D33-AA43-D93D97309A61}" type="datetimeFigureOut">
              <a:rPr lang="ru-RU" smtClean="0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FF6512-9BA4-4E56-B635-760498E257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>
          <a:xfrm>
            <a:off x="2351314" y="3676260"/>
            <a:ext cx="7520474" cy="2481943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n>
                  <a:noFill/>
                </a:ln>
              </a:rPr>
              <a:t/>
            </a:r>
            <a:br>
              <a:rPr lang="ru-RU" sz="3200" dirty="0" smtClean="0">
                <a:ln>
                  <a:noFill/>
                </a:ln>
              </a:rPr>
            </a:br>
            <a:r>
              <a:rPr lang="ru-RU" sz="3200" dirty="0" smtClean="0">
                <a:ln>
                  <a:noFill/>
                </a:ln>
              </a:rPr>
              <a:t/>
            </a:r>
            <a:br>
              <a:rPr lang="ru-RU" sz="3200" dirty="0" smtClean="0">
                <a:ln>
                  <a:noFill/>
                </a:ln>
              </a:rPr>
            </a:br>
            <a:r>
              <a:rPr lang="ru-RU" sz="3200" dirty="0" smtClean="0">
                <a:ln>
                  <a:noFill/>
                </a:ln>
              </a:rPr>
              <a:t/>
            </a:r>
            <a:br>
              <a:rPr lang="ru-RU" sz="3200" dirty="0" smtClean="0">
                <a:ln>
                  <a:noFill/>
                </a:ln>
              </a:rPr>
            </a:br>
            <a:r>
              <a:rPr lang="ru-RU" sz="3600" b="1" dirty="0" err="1" smtClean="0">
                <a:ln>
                  <a:noFill/>
                </a:ln>
                <a:solidFill>
                  <a:srgbClr val="7030A0"/>
                </a:solidFill>
              </a:rPr>
              <a:t>Креативные</a:t>
            </a:r>
            <a:r>
              <a:rPr lang="ru-RU" sz="3600" b="1" dirty="0" smtClean="0">
                <a:ln>
                  <a:noFill/>
                </a:ln>
                <a:solidFill>
                  <a:srgbClr val="7030A0"/>
                </a:solidFill>
              </a:rPr>
              <a:t> (творческие) индустрии </a:t>
            </a:r>
            <a:r>
              <a:rPr lang="ru-RU" sz="3600" b="1" dirty="0" smtClean="0">
                <a:ln>
                  <a:noFill/>
                </a:ln>
              </a:rPr>
              <a:t>– </a:t>
            </a:r>
            <a:br>
              <a:rPr lang="ru-RU" sz="3600" b="1" dirty="0" smtClean="0">
                <a:ln>
                  <a:noFill/>
                </a:ln>
              </a:rPr>
            </a:br>
            <a:r>
              <a:rPr lang="ru-RU" sz="3600" b="1" dirty="0" smtClean="0"/>
              <a:t>новые содержательные решения для программ дополнительного образования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 smtClean="0">
              <a:ln>
                <a:noFill/>
              </a:ln>
            </a:endParaRP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400" y="4494882"/>
            <a:ext cx="6815138" cy="483518"/>
          </a:xfrm>
        </p:spPr>
        <p:txBody>
          <a:bodyPr>
            <a:normAutofit fontScale="92500" lnSpcReduction="20000"/>
          </a:bodyPr>
          <a:lstStyle/>
          <a:p>
            <a:endParaRPr lang="ru-RU" dirty="0" smtClean="0">
              <a:latin typeface="Arial" charset="0"/>
            </a:endParaRPr>
          </a:p>
          <a:p>
            <a:endParaRPr lang="ru-RU" dirty="0" smtClean="0">
              <a:latin typeface="Arial" charset="0"/>
            </a:endParaRPr>
          </a:p>
        </p:txBody>
      </p:sp>
      <p:pic>
        <p:nvPicPr>
          <p:cNvPr id="2" name="Picture 2" descr="ИНТЕГРАЦИЯ и ИНТЕГРАТИВНОСТЬ В ДОПОЛНИТЕЛЬНОМ ОБРАЗОВАНИИ"/>
          <p:cNvPicPr>
            <a:picLocks noChangeAspect="1" noChangeArrowheads="1"/>
          </p:cNvPicPr>
          <p:nvPr/>
        </p:nvPicPr>
        <p:blipFill>
          <a:blip r:embed="rId2" cstate="print"/>
          <a:srcRect t="47938" r="49172"/>
          <a:stretch>
            <a:fillRect/>
          </a:stretch>
        </p:blipFill>
        <p:spPr bwMode="auto">
          <a:xfrm>
            <a:off x="2827196" y="466530"/>
            <a:ext cx="6316806" cy="3694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816" t="3048" r="5592" b="4435"/>
          <a:stretch>
            <a:fillRect/>
          </a:stretch>
        </p:blipFill>
        <p:spPr bwMode="auto">
          <a:xfrm>
            <a:off x="727788" y="242595"/>
            <a:ext cx="10871282" cy="617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 l="3020" t="3252" r="4163" b="10000"/>
          <a:stretch>
            <a:fillRect/>
          </a:stretch>
        </p:blipFill>
        <p:spPr bwMode="auto">
          <a:xfrm>
            <a:off x="410547" y="410547"/>
            <a:ext cx="11323264" cy="595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 l="3673" t="7619" r="7061" b="5306"/>
          <a:stretch>
            <a:fillRect/>
          </a:stretch>
        </p:blipFill>
        <p:spPr bwMode="auto">
          <a:xfrm>
            <a:off x="-28271" y="-1"/>
            <a:ext cx="12073580" cy="662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t="13714" r="22122"/>
          <a:stretch>
            <a:fillRect/>
          </a:stretch>
        </p:blipFill>
        <p:spPr bwMode="auto">
          <a:xfrm>
            <a:off x="634482" y="0"/>
            <a:ext cx="110039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 l="3306" t="6748" r="4367" b="487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 l="2939" t="4136" r="3265" b="13578"/>
          <a:stretch>
            <a:fillRect/>
          </a:stretch>
        </p:blipFill>
        <p:spPr bwMode="auto">
          <a:xfrm>
            <a:off x="298579" y="410547"/>
            <a:ext cx="11269207" cy="556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6776" t="8272" r="12571" b="4653"/>
          <a:stretch>
            <a:fillRect/>
          </a:stretch>
        </p:blipFill>
        <p:spPr bwMode="auto">
          <a:xfrm>
            <a:off x="578498" y="149588"/>
            <a:ext cx="11103428" cy="654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4000" t="13497" r="18204" b="6395"/>
          <a:stretch>
            <a:fillRect/>
          </a:stretch>
        </p:blipFill>
        <p:spPr bwMode="auto">
          <a:xfrm>
            <a:off x="1400992" y="242594"/>
            <a:ext cx="9590471" cy="628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5796" t="19592" r="9388" b="7701"/>
          <a:stretch>
            <a:fillRect/>
          </a:stretch>
        </p:blipFill>
        <p:spPr bwMode="auto">
          <a:xfrm>
            <a:off x="410547" y="242596"/>
            <a:ext cx="11402008" cy="623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7101806" cy="623971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Развитие </a:t>
            </a:r>
            <a:r>
              <a:rPr lang="ru-RU" dirty="0" err="1" smtClean="0"/>
              <a:t>креативной</a:t>
            </a:r>
            <a:r>
              <a:rPr lang="ru-RU" dirty="0" smtClean="0"/>
              <a:t> индустрии становится мировым трендом. </a:t>
            </a:r>
          </a:p>
          <a:p>
            <a:pPr algn="just"/>
            <a:r>
              <a:rPr lang="ru-RU" dirty="0" smtClean="0"/>
              <a:t>Еще недавно мы считали убыточным все, что связано с творчеством, с нематериальным миром. Творчество было уделом отдельных людей, способных украсить наш несовершенный мир, но не добавить коммерческой стоимости. Более 25 стран мира сегодня ставят для себя приоритетом развитие </a:t>
            </a:r>
            <a:r>
              <a:rPr lang="ru-RU" dirty="0" err="1" smtClean="0"/>
              <a:t>креативных</a:t>
            </a:r>
            <a:r>
              <a:rPr lang="ru-RU" dirty="0" smtClean="0"/>
              <a:t> индустрий и имеют соответствующие программы.</a:t>
            </a:r>
          </a:p>
        </p:txBody>
      </p:sp>
      <p:pic>
        <p:nvPicPr>
          <p:cNvPr id="20482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389" y="1551280"/>
            <a:ext cx="43053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333" t="21543" r="25339" b="25268"/>
          <a:stretch>
            <a:fillRect/>
          </a:stretch>
        </p:blipFill>
        <p:spPr bwMode="auto">
          <a:xfrm>
            <a:off x="4030824" y="2575249"/>
            <a:ext cx="4049486" cy="240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898" t="13279" r="9878" b="14014"/>
          <a:stretch>
            <a:fillRect/>
          </a:stretch>
        </p:blipFill>
        <p:spPr bwMode="auto">
          <a:xfrm>
            <a:off x="248816" y="391886"/>
            <a:ext cx="11712321" cy="60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163" t="18939" r="8653" b="3782"/>
          <a:stretch>
            <a:fillRect/>
          </a:stretch>
        </p:blipFill>
        <p:spPr bwMode="auto">
          <a:xfrm>
            <a:off x="0" y="96590"/>
            <a:ext cx="12192000" cy="652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000" t="13932" r="9388" b="11184"/>
          <a:stretch>
            <a:fillRect/>
          </a:stretch>
        </p:blipFill>
        <p:spPr bwMode="auto">
          <a:xfrm>
            <a:off x="522514" y="466531"/>
            <a:ext cx="11092469" cy="58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735" t="16762" r="3265" b="10966"/>
          <a:stretch>
            <a:fillRect/>
          </a:stretch>
        </p:blipFill>
        <p:spPr bwMode="auto">
          <a:xfrm>
            <a:off x="485190" y="281820"/>
            <a:ext cx="11308703" cy="638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1020" t="19374" r="29347" b="10531"/>
          <a:stretch>
            <a:fillRect/>
          </a:stretch>
        </p:blipFill>
        <p:spPr bwMode="auto">
          <a:xfrm>
            <a:off x="8098972" y="858416"/>
            <a:ext cx="3358614" cy="222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7837" t="16966" r="37959" b="29701"/>
          <a:stretch>
            <a:fillRect/>
          </a:stretch>
        </p:blipFill>
        <p:spPr bwMode="auto">
          <a:xfrm>
            <a:off x="503853" y="1604865"/>
            <a:ext cx="673670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l="18571" t="32204" r="38327" b="36014"/>
          <a:stretch>
            <a:fillRect/>
          </a:stretch>
        </p:blipFill>
        <p:spPr bwMode="auto">
          <a:xfrm>
            <a:off x="7259215" y="3359019"/>
            <a:ext cx="4590663" cy="238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18571" t="59519" r="58155" b="36750"/>
          <a:stretch>
            <a:fillRect/>
          </a:stretch>
        </p:blipFill>
        <p:spPr bwMode="auto">
          <a:xfrm>
            <a:off x="1253412" y="802433"/>
            <a:ext cx="6279714" cy="70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2449" t="28952" r="26531" b="44054"/>
          <a:stretch>
            <a:fillRect/>
          </a:stretch>
        </p:blipFill>
        <p:spPr bwMode="auto">
          <a:xfrm>
            <a:off x="545310" y="1026367"/>
            <a:ext cx="11360551" cy="466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1469" t="21333" r="28612" b="34607"/>
          <a:stretch>
            <a:fillRect/>
          </a:stretch>
        </p:blipFill>
        <p:spPr bwMode="auto">
          <a:xfrm>
            <a:off x="671805" y="669858"/>
            <a:ext cx="4030824" cy="250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42571" t="42871" r="32572" b="42979"/>
          <a:stretch>
            <a:fillRect/>
          </a:stretch>
        </p:blipFill>
        <p:spPr bwMode="auto">
          <a:xfrm>
            <a:off x="709126" y="4273421"/>
            <a:ext cx="3788228" cy="121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839476" y="839756"/>
            <a:ext cx="682378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Система развития знаний и компетенций как творческих, так и предпринимательских, включает: </a:t>
            </a:r>
          </a:p>
          <a:p>
            <a:r>
              <a:rPr lang="ru-RU" sz="2000" dirty="0" smtClean="0"/>
              <a:t>развитие </a:t>
            </a:r>
            <a:r>
              <a:rPr lang="ru-RU" sz="2000" dirty="0" err="1" smtClean="0"/>
              <a:t>креативности</a:t>
            </a:r>
            <a:r>
              <a:rPr lang="ru-RU" sz="2000" dirty="0" smtClean="0"/>
              <a:t>, творческого мышления как навыка, а также знакомство с практиками творческих (</a:t>
            </a:r>
            <a:r>
              <a:rPr lang="ru-RU" sz="2000" dirty="0" err="1" smtClean="0"/>
              <a:t>креативных</a:t>
            </a:r>
            <a:r>
              <a:rPr lang="ru-RU" sz="2000" dirty="0" smtClean="0"/>
              <a:t>) индустрий в рамках дополнительных общеобразовательных программ; </a:t>
            </a:r>
          </a:p>
          <a:p>
            <a:r>
              <a:rPr lang="ru-RU" sz="2000" dirty="0" smtClean="0"/>
              <a:t>внедрение </a:t>
            </a:r>
            <a:r>
              <a:rPr lang="ru-RU" sz="2000" dirty="0" err="1" smtClean="0"/>
              <a:t>практикоориентированных</a:t>
            </a:r>
            <a:r>
              <a:rPr lang="ru-RU" sz="2000" dirty="0" smtClean="0"/>
              <a:t> курсов по созданию и (или) </a:t>
            </a:r>
            <a:r>
              <a:rPr lang="ru-RU" sz="2000" dirty="0" err="1" smtClean="0"/>
              <a:t>продюсированию</a:t>
            </a:r>
            <a:r>
              <a:rPr lang="ru-RU" sz="2000" dirty="0" smtClean="0"/>
              <a:t> творческих продуктов;</a:t>
            </a:r>
          </a:p>
          <a:p>
            <a:r>
              <a:rPr lang="ru-RU" sz="2000" dirty="0" smtClean="0"/>
              <a:t>увеличение объемов повышения квалификации и профессиональной переподготовки преподавателей в сфере творческих (</a:t>
            </a:r>
            <a:r>
              <a:rPr lang="ru-RU" sz="2000" dirty="0" err="1" smtClean="0"/>
              <a:t>креативных</a:t>
            </a:r>
            <a:r>
              <a:rPr lang="ru-RU" sz="2000" dirty="0" smtClean="0"/>
              <a:t>) индустрий, а также инклюзивного трека и доступной образовательной инфраструктуры для лиц с ограниченными возможностями здоровья;</a:t>
            </a:r>
          </a:p>
          <a:p>
            <a:r>
              <a:rPr lang="ru-RU" sz="2000" dirty="0" smtClean="0"/>
              <a:t> реализацию просветительских и образовательных проектов по основам предпринимательства и т.д.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3184" t="4571" r="1918" b="14231"/>
          <a:stretch>
            <a:fillRect/>
          </a:stretch>
        </p:blipFill>
        <p:spPr bwMode="auto">
          <a:xfrm>
            <a:off x="-21597" y="429208"/>
            <a:ext cx="12213597" cy="587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241" y="58316"/>
            <a:ext cx="12509241" cy="679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2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204" y="0"/>
            <a:ext cx="12254204" cy="68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" y="56587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От слова интеграция:</a:t>
            </a:r>
            <a:br>
              <a:rPr lang="ru-RU" sz="2000" dirty="0" smtClean="0"/>
            </a:br>
            <a:r>
              <a:rPr lang="ru-RU" sz="2000" dirty="0" smtClean="0"/>
              <a:t>Интеграция (от лат. </a:t>
            </a:r>
            <a:r>
              <a:rPr lang="ru-RU" sz="2000" dirty="0" err="1" smtClean="0"/>
              <a:t>integrum</a:t>
            </a:r>
            <a:r>
              <a:rPr lang="ru-RU" sz="2000" dirty="0" smtClean="0"/>
              <a:t> — целое; лат. </a:t>
            </a:r>
            <a:r>
              <a:rPr lang="ru-RU" sz="2000" dirty="0" err="1" smtClean="0"/>
              <a:t>integratio</a:t>
            </a:r>
            <a:r>
              <a:rPr lang="ru-RU" sz="2000" dirty="0" smtClean="0"/>
              <a:t> — восстановление, восполнение) — в общем случае обозначает объединение, взаимопроникновение. Объединение каких-либо элементов (частей) в целое. Процесс взаимного сближения и образования взаимосвязей.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799" y="3056777"/>
            <a:ext cx="52375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Под интеграцией в педагогическом процессе исследователи понимают одну из сторон процесса развития, связанную с объединением в целое ранее разрозненных частей. Этот процесс может проходить как в рамках уже сложившейся системы, так в рамках новой системы. Сущность процесса интеграции — качественные преобразования внутри каждого элемента, входящего в систему.</a:t>
            </a:r>
            <a:endParaRPr lang="ru-RU" sz="2000" dirty="0"/>
          </a:p>
        </p:txBody>
      </p:sp>
      <p:pic>
        <p:nvPicPr>
          <p:cNvPr id="72706" name="Picture 2" descr="https://present5.com/presentation/-69756445_311419976/image-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6455" y="1287622"/>
            <a:ext cx="5250025" cy="3937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20080" cy="698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3306" t="4354" r="1306" b="5306"/>
          <a:stretch>
            <a:fillRect/>
          </a:stretch>
        </p:blipFill>
        <p:spPr bwMode="auto">
          <a:xfrm>
            <a:off x="559836" y="382555"/>
            <a:ext cx="11072327" cy="589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4907" y="0"/>
            <a:ext cx="12386907" cy="696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4163" t="7837" r="17347" b="5524"/>
          <a:stretch>
            <a:fillRect/>
          </a:stretch>
        </p:blipFill>
        <p:spPr bwMode="auto">
          <a:xfrm>
            <a:off x="895740" y="0"/>
            <a:ext cx="106182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18612" t="8054" r="18327" b="12272"/>
          <a:stretch>
            <a:fillRect/>
          </a:stretch>
        </p:blipFill>
        <p:spPr bwMode="auto">
          <a:xfrm>
            <a:off x="1324947" y="0"/>
            <a:ext cx="96499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19224" t="6966" r="20000" b="6177"/>
          <a:stretch>
            <a:fillRect/>
          </a:stretch>
        </p:blipFill>
        <p:spPr bwMode="auto">
          <a:xfrm>
            <a:off x="2098016" y="0"/>
            <a:ext cx="6710082" cy="539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 l="24939" t="78571" r="17143" b="10000"/>
          <a:stretch>
            <a:fillRect/>
          </a:stretch>
        </p:blipFill>
        <p:spPr bwMode="auto">
          <a:xfrm>
            <a:off x="1903445" y="5467739"/>
            <a:ext cx="8826760" cy="97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21796" t="11102" r="14653" b="20000"/>
          <a:stretch>
            <a:fillRect/>
          </a:stretch>
        </p:blipFill>
        <p:spPr bwMode="auto">
          <a:xfrm>
            <a:off x="1828800" y="354563"/>
            <a:ext cx="9685175" cy="590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16163" t="12408" r="30327" b="23810"/>
          <a:stretch>
            <a:fillRect/>
          </a:stretch>
        </p:blipFill>
        <p:spPr bwMode="auto">
          <a:xfrm>
            <a:off x="1642188" y="279918"/>
            <a:ext cx="9073432" cy="608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8367" t="9361" r="16735" b="4435"/>
          <a:stretch>
            <a:fillRect/>
          </a:stretch>
        </p:blipFill>
        <p:spPr bwMode="auto">
          <a:xfrm>
            <a:off x="2612571" y="615820"/>
            <a:ext cx="7168079" cy="535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8816" t="8272" r="2776" b="4653"/>
          <a:stretch>
            <a:fillRect/>
          </a:stretch>
        </p:blipFill>
        <p:spPr bwMode="auto">
          <a:xfrm>
            <a:off x="211494" y="220602"/>
            <a:ext cx="11694367" cy="63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21429" t="13714" r="18082" b="15102"/>
          <a:stretch>
            <a:fillRect/>
          </a:stretch>
        </p:blipFill>
        <p:spPr bwMode="auto">
          <a:xfrm>
            <a:off x="1903444" y="373225"/>
            <a:ext cx="9218645" cy="610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58286" t="16965" r="2653" b="25116"/>
          <a:stretch>
            <a:fillRect/>
          </a:stretch>
        </p:blipFill>
        <p:spPr bwMode="auto">
          <a:xfrm>
            <a:off x="1045027" y="-37150"/>
            <a:ext cx="8266924" cy="689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3306" t="4354" r="1306" b="5306"/>
          <a:stretch>
            <a:fillRect/>
          </a:stretch>
        </p:blipFill>
        <p:spPr bwMode="auto">
          <a:xfrm>
            <a:off x="559836" y="382555"/>
            <a:ext cx="11072327" cy="589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4653" t="10014" r="1184" b="13360"/>
          <a:stretch>
            <a:fillRect/>
          </a:stretch>
        </p:blipFill>
        <p:spPr bwMode="auto">
          <a:xfrm>
            <a:off x="0" y="410547"/>
            <a:ext cx="12192000" cy="558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3796" t="7401" r="1918" b="9007"/>
          <a:stretch>
            <a:fillRect/>
          </a:stretch>
        </p:blipFill>
        <p:spPr bwMode="auto">
          <a:xfrm>
            <a:off x="541175" y="541176"/>
            <a:ext cx="11375571" cy="567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2236</TotalTime>
  <Words>210</Words>
  <Application>Microsoft Office PowerPoint</Application>
  <PresentationFormat>Произвольный</PresentationFormat>
  <Paragraphs>11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   Креативные (творческие) индустрии –  новые содержательные решения для программ дополнительного образования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Креативные индустрии для развития регионов</dc:title>
  <dc:creator>Пользователь</dc:creator>
  <cp:lastModifiedBy>Media-1</cp:lastModifiedBy>
  <cp:revision>133</cp:revision>
  <cp:lastPrinted>2021-06-01T09:50:36Z</cp:lastPrinted>
  <dcterms:created xsi:type="dcterms:W3CDTF">2021-05-28T06:36:36Z</dcterms:created>
  <dcterms:modified xsi:type="dcterms:W3CDTF">2022-01-20T04:45:36Z</dcterms:modified>
</cp:coreProperties>
</file>