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0" r:id="rId2"/>
    <p:sldId id="261" r:id="rId3"/>
    <p:sldId id="278" r:id="rId4"/>
    <p:sldId id="279" r:id="rId5"/>
    <p:sldId id="281" r:id="rId6"/>
    <p:sldId id="266" r:id="rId7"/>
    <p:sldId id="265" r:id="rId8"/>
    <p:sldId id="280" r:id="rId9"/>
    <p:sldId id="272" r:id="rId1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305"/>
    <a:srgbClr val="62B7BE"/>
    <a:srgbClr val="1D1D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94" autoAdjust="0"/>
    <p:restoredTop sz="94303" autoAdjust="0"/>
  </p:normalViewPr>
  <p:slideViewPr>
    <p:cSldViewPr>
      <p:cViewPr>
        <p:scale>
          <a:sx n="100" d="100"/>
          <a:sy n="100" d="100"/>
        </p:scale>
        <p:origin x="-27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27E9-2CA1-4B60-AD94-3CA7446141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6997-A7A9-4224-9EFC-9A44178963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33701-DAA6-4D18-9AD9-8C6AA996BD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87E1-7013-4299-BB0E-602E8330AB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9305-88EE-4942-9F77-9AB25B1421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F187-E598-45FF-9E17-6BECB20A2D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6646-9275-4C9A-A9C1-26A301236B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A5D1-03B4-4A21-91D3-0E90FF8577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93569-0306-44CB-965D-982C1A6C96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B5671-E450-4D74-A5E5-D63616F186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8D6B-432B-49E1-9176-06640CFB3F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5209-28AE-4884-848C-02F8BC9B9F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B885AA1-B478-4349-9165-48D77D478C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636838"/>
            <a:ext cx="7772400" cy="1541462"/>
          </a:xfrm>
        </p:spPr>
        <p:txBody>
          <a:bodyPr/>
          <a:lstStyle/>
          <a:p>
            <a:pPr eaLnBrk="1" hangingPunct="1"/>
            <a:r>
              <a:rPr lang="ru-RU" sz="10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000" dirty="0" smtClean="0">
                <a:solidFill>
                  <a:srgbClr val="1D1D57"/>
                </a:solidFill>
                <a:cs typeface="Times New Roman" pitchFamily="18" charset="0"/>
              </a:rPr>
              <a:t>МУНИЦИПАЛЬНОЕ АВТОНОМНОЕ ОБРАЗОВАТЕЛЬНОЕ УЧРЕЖДЕНИЕ</a:t>
            </a:r>
            <a:br>
              <a:rPr lang="ru-RU" sz="1000" dirty="0" smtClean="0">
                <a:solidFill>
                  <a:srgbClr val="1D1D57"/>
                </a:solidFill>
                <a:cs typeface="Times New Roman" pitchFamily="18" charset="0"/>
              </a:rPr>
            </a:br>
            <a:r>
              <a:rPr lang="ru-RU" sz="1000" dirty="0" smtClean="0">
                <a:solidFill>
                  <a:srgbClr val="1D1D57"/>
                </a:solidFill>
                <a:cs typeface="Times New Roman" pitchFamily="18" charset="0"/>
              </a:rPr>
              <a:t>ДОПОЛНИТЕЛЬНОГО ОБРАЗОВАНИЯ</a:t>
            </a:r>
            <a:br>
              <a:rPr lang="ru-RU" sz="1000" dirty="0" smtClean="0">
                <a:solidFill>
                  <a:srgbClr val="1D1D57"/>
                </a:solidFill>
                <a:cs typeface="Times New Roman" pitchFamily="18" charset="0"/>
              </a:rPr>
            </a:br>
            <a:r>
              <a:rPr lang="ru-RU" sz="1000" dirty="0" smtClean="0">
                <a:solidFill>
                  <a:srgbClr val="1D1D57"/>
                </a:solidFill>
                <a:cs typeface="Times New Roman" pitchFamily="18" charset="0"/>
              </a:rPr>
              <a:t>«ЦЕНТР ДОПОЛНИТЕЛЬНОГО ОБРАЗОВАНИЯ»</a:t>
            </a:r>
            <a:br>
              <a:rPr lang="ru-RU" sz="1000" dirty="0" smtClean="0">
                <a:solidFill>
                  <a:srgbClr val="1D1D57"/>
                </a:solidFill>
                <a:cs typeface="Times New Roman" pitchFamily="18" charset="0"/>
              </a:rPr>
            </a:br>
            <a:r>
              <a:rPr lang="ru-RU" sz="1000" dirty="0" smtClean="0">
                <a:solidFill>
                  <a:srgbClr val="1D1D57"/>
                </a:solidFill>
                <a:cs typeface="Times New Roman" pitchFamily="18" charset="0"/>
              </a:rPr>
              <a:t>г.ЕНИСЕЙСКА КРАСНОЯРСКОГО КРАЯ</a:t>
            </a:r>
            <a:r>
              <a:rPr lang="ru-RU" sz="1800" dirty="0" smtClean="0">
                <a:solidFill>
                  <a:srgbClr val="1D1D57"/>
                </a:solidFill>
              </a:rPr>
              <a:t/>
            </a:r>
            <a:br>
              <a:rPr lang="ru-RU" sz="1800" dirty="0" smtClean="0">
                <a:solidFill>
                  <a:srgbClr val="1D1D57"/>
                </a:solidFill>
              </a:rPr>
            </a:br>
            <a:r>
              <a:rPr lang="ru-RU" sz="1800" dirty="0" smtClean="0">
                <a:solidFill>
                  <a:srgbClr val="1D1D57"/>
                </a:solidFill>
              </a:rPr>
              <a:t/>
            </a:r>
            <a:br>
              <a:rPr lang="ru-RU" sz="1800" dirty="0" smtClean="0">
                <a:solidFill>
                  <a:srgbClr val="1D1D57"/>
                </a:solidFill>
              </a:rPr>
            </a:br>
            <a:r>
              <a:rPr lang="ru-RU" sz="1800" dirty="0" smtClean="0">
                <a:solidFill>
                  <a:srgbClr val="1D1D57"/>
                </a:solidFill>
              </a:rPr>
              <a:t/>
            </a:r>
            <a:br>
              <a:rPr lang="ru-RU" sz="1800" dirty="0" smtClean="0">
                <a:solidFill>
                  <a:srgbClr val="1D1D57"/>
                </a:solidFill>
              </a:rPr>
            </a:br>
            <a:r>
              <a:rPr lang="ru-RU" sz="1800" dirty="0" smtClean="0">
                <a:solidFill>
                  <a:srgbClr val="1D1D57"/>
                </a:solidFill>
              </a:rPr>
              <a:t/>
            </a:r>
            <a:br>
              <a:rPr lang="ru-RU" sz="1800" dirty="0" smtClean="0">
                <a:solidFill>
                  <a:srgbClr val="1D1D57"/>
                </a:solidFill>
              </a:rPr>
            </a:br>
            <a:r>
              <a:rPr lang="ru-RU" sz="1800" dirty="0" smtClean="0">
                <a:solidFill>
                  <a:srgbClr val="1D1D57"/>
                </a:solidFill>
              </a:rPr>
              <a:t/>
            </a:r>
            <a:br>
              <a:rPr lang="ru-RU" sz="1800" dirty="0" smtClean="0">
                <a:solidFill>
                  <a:srgbClr val="1D1D57"/>
                </a:solidFill>
              </a:rPr>
            </a:br>
            <a:r>
              <a:rPr lang="ru-RU" sz="1800" dirty="0" smtClean="0">
                <a:solidFill>
                  <a:srgbClr val="1D1D57"/>
                </a:solidFill>
              </a:rPr>
              <a:t/>
            </a:r>
            <a:br>
              <a:rPr lang="ru-RU" sz="1800" dirty="0" smtClean="0">
                <a:solidFill>
                  <a:srgbClr val="1D1D57"/>
                </a:solidFill>
              </a:rPr>
            </a:br>
            <a:r>
              <a:rPr lang="ru-RU" sz="1800" b="1" dirty="0" smtClean="0">
                <a:solidFill>
                  <a:srgbClr val="1D1D57"/>
                </a:solidFill>
              </a:rPr>
              <a:t>«</a:t>
            </a:r>
            <a:r>
              <a:rPr lang="ru-RU" sz="1800" b="1" dirty="0" smtClean="0">
                <a:solidFill>
                  <a:srgbClr val="1D1D57"/>
                </a:solidFill>
                <a:cs typeface="Times New Roman" pitchFamily="18" charset="0"/>
              </a:rPr>
              <a:t>Профессиональные пробы как ресурс выбора будущей профессии»</a:t>
            </a:r>
            <a:r>
              <a:rPr lang="ru-RU" sz="4000" b="1" dirty="0" smtClean="0">
                <a:solidFill>
                  <a:srgbClr val="1D1D57"/>
                </a:solidFill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1D1D57"/>
                </a:solidFill>
                <a:cs typeface="Times New Roman" pitchFamily="18" charset="0"/>
              </a:rPr>
            </a:br>
            <a:r>
              <a:rPr lang="ru-RU" sz="4000" dirty="0" smtClean="0">
                <a:solidFill>
                  <a:srgbClr val="1D1D57"/>
                </a:solidFill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1D1D57"/>
                </a:solidFill>
                <a:latin typeface="Arial Narrow" pitchFamily="34" charset="0"/>
              </a:rPr>
            </a:br>
            <a:r>
              <a:rPr lang="ru-RU" sz="4000" dirty="0" smtClean="0">
                <a:solidFill>
                  <a:srgbClr val="1D1D57"/>
                </a:solidFill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1D1D57"/>
                </a:solidFill>
                <a:latin typeface="Arial Narrow" pitchFamily="34" charset="0"/>
              </a:rPr>
            </a:br>
            <a:r>
              <a:rPr lang="ru-RU" sz="4000" dirty="0" smtClean="0">
                <a:solidFill>
                  <a:srgbClr val="1D1D57"/>
                </a:solidFill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1D1D57"/>
                </a:solidFill>
                <a:latin typeface="Arial Narrow" pitchFamily="34" charset="0"/>
              </a:rPr>
            </a:br>
            <a:r>
              <a:rPr lang="ru-RU" sz="4000" dirty="0" smtClean="0">
                <a:solidFill>
                  <a:srgbClr val="1D1D57"/>
                </a:solidFill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1D1D57"/>
                </a:solidFill>
                <a:latin typeface="Arial Narrow" pitchFamily="34" charset="0"/>
              </a:rPr>
            </a:br>
            <a:r>
              <a:rPr lang="ru-RU" sz="4000" dirty="0" smtClean="0">
                <a:solidFill>
                  <a:srgbClr val="1D1D57"/>
                </a:solidFill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1D1D57"/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rgbClr val="1D1D57"/>
                </a:solidFill>
                <a:latin typeface="Arial Narrow" pitchFamily="34" charset="0"/>
              </a:rPr>
              <a:t/>
            </a:r>
            <a:br>
              <a:rPr lang="ru-RU" sz="1400" dirty="0" smtClean="0">
                <a:solidFill>
                  <a:srgbClr val="1D1D57"/>
                </a:solidFill>
                <a:latin typeface="Arial Narrow" pitchFamily="34" charset="0"/>
              </a:rPr>
            </a:br>
            <a:r>
              <a:rPr lang="ru-RU" sz="1000" dirty="0" smtClean="0">
                <a:solidFill>
                  <a:srgbClr val="1D1D57"/>
                </a:solidFill>
                <a:latin typeface="+mn-lt"/>
              </a:rPr>
              <a:t>февраль, 2023 г.</a:t>
            </a:r>
            <a:endParaRPr lang="es-ES" sz="1000" dirty="0" smtClean="0">
              <a:solidFill>
                <a:srgbClr val="1D1D57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8509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D1D57"/>
                </a:solidFill>
              </a:rPr>
              <a:t>От проблемы к идее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440" y="1357298"/>
            <a:ext cx="3527708" cy="235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86190"/>
            <a:ext cx="4256112" cy="249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171448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Профессиональное самоопределение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1488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Дефицит</a:t>
            </a:r>
          </a:p>
          <a:p>
            <a:pPr algn="ctr"/>
            <a:r>
              <a:rPr lang="ru-RU" dirty="0" smtClean="0"/>
              <a:t>квалифицированных кадров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1D1D57"/>
                </a:solidFill>
              </a:rPr>
              <a:t>Идея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−"/>
            </a:pPr>
            <a:r>
              <a:rPr lang="ru-RU" sz="2400" dirty="0" smtClean="0"/>
              <a:t>Необходимо создание у ребенка опыта профессиональной деятельности путем серии его кратковременных погружений в профессиональный контекст и на этой основе – формирование опыта профессионального выбора. 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1D1D57"/>
                </a:solidFill>
              </a:rPr>
              <a:t>Пути реализации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разработка и реализация модульной дополнительной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общеразвивающей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программы «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ПРОФ-старт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реализуемой в сетевой форме</a:t>
            </a:r>
          </a:p>
          <a:p>
            <a:pPr eaLnBrk="1" hangingPunct="1">
              <a:buNone/>
            </a:pP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участие в федеральном проекте «Билет в будущее»</a:t>
            </a:r>
          </a:p>
          <a:p>
            <a:pPr eaLnBrk="1" hangingPunct="1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1D1D57"/>
                </a:solidFill>
              </a:rPr>
              <a:t>Работа над программой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2928958" cy="260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2277" t="19531" r="18191" b="6250"/>
          <a:stretch>
            <a:fillRect/>
          </a:stretch>
        </p:blipFill>
        <p:spPr bwMode="auto">
          <a:xfrm>
            <a:off x="6000760" y="2285992"/>
            <a:ext cx="270713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ownloads\16762120049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429132"/>
            <a:ext cx="3214710" cy="228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1214422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карточка проф. пробы</a:t>
            </a:r>
            <a:endParaRPr lang="ru-RU" sz="1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1714488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рабочая программа</a:t>
            </a:r>
            <a:endParaRPr lang="ru-RU" sz="16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4500570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реклама</a:t>
            </a:r>
            <a:endParaRPr lang="ru-RU" sz="1600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1D1D57"/>
                </a:solidFill>
              </a:rPr>
              <a:t>Модульная дополнительная </a:t>
            </a:r>
            <a:r>
              <a:rPr lang="ru-RU" sz="2000" b="1" dirty="0" err="1" smtClean="0">
                <a:solidFill>
                  <a:srgbClr val="1D1D57"/>
                </a:solidFill>
              </a:rPr>
              <a:t>общеразвивающая</a:t>
            </a:r>
            <a:r>
              <a:rPr lang="ru-RU" sz="2000" b="1" dirty="0" smtClean="0">
                <a:solidFill>
                  <a:srgbClr val="1D1D57"/>
                </a:solidFill>
              </a:rPr>
              <a:t> программа«</a:t>
            </a:r>
            <a:r>
              <a:rPr lang="ru-RU" sz="2000" b="1" dirty="0" err="1" smtClean="0">
                <a:solidFill>
                  <a:srgbClr val="1D1D57"/>
                </a:solidFill>
              </a:rPr>
              <a:t>ПРОФ-старт</a:t>
            </a:r>
            <a:r>
              <a:rPr lang="ru-RU" sz="2000" b="1" dirty="0" smtClean="0">
                <a:solidFill>
                  <a:srgbClr val="1D1D57"/>
                </a:solidFill>
              </a:rPr>
              <a:t>»,реализуемая в сетевой форме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Возраст учащихся – 12-16 лет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Срок реализации – 1 год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Общее количество часов – 72 ч.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Организации –участники программы:</a:t>
            </a:r>
          </a:p>
          <a:p>
            <a:pPr lvl="2" eaLnBrk="1" hangingPunct="1">
              <a:lnSpc>
                <a:spcPct val="80000"/>
              </a:lnSpc>
              <a:buNone/>
            </a:pPr>
            <a:r>
              <a:rPr lang="ru-RU" sz="1400" dirty="0" smtClean="0"/>
              <a:t>Центр дополнительного образования,</a:t>
            </a:r>
          </a:p>
          <a:p>
            <a:pPr lvl="2" eaLnBrk="1" hangingPunct="1">
              <a:lnSpc>
                <a:spcPct val="80000"/>
              </a:lnSpc>
              <a:buNone/>
            </a:pPr>
            <a:r>
              <a:rPr lang="ru-RU" sz="1400" dirty="0" smtClean="0"/>
              <a:t>Школы города,</a:t>
            </a:r>
          </a:p>
          <a:p>
            <a:pPr lvl="2" eaLnBrk="1" hangingPunct="1">
              <a:lnSpc>
                <a:spcPct val="80000"/>
              </a:lnSpc>
              <a:buNone/>
            </a:pPr>
            <a:r>
              <a:rPr lang="ru-RU" sz="1400" dirty="0" smtClean="0"/>
              <a:t>ФГКУ «13 отряд Федеральной противопожарной службы»</a:t>
            </a:r>
          </a:p>
          <a:p>
            <a:pPr lvl="2" eaLnBrk="1" hangingPunct="1">
              <a:lnSpc>
                <a:spcPct val="80000"/>
              </a:lnSpc>
              <a:buNone/>
            </a:pPr>
            <a:r>
              <a:rPr lang="ru-RU" sz="1400" dirty="0" smtClean="0"/>
              <a:t>МБУК «ЦБС» Детская библиотека</a:t>
            </a:r>
          </a:p>
          <a:p>
            <a:pPr lvl="2" eaLnBrk="1" hangingPunct="1">
              <a:lnSpc>
                <a:spcPct val="80000"/>
              </a:lnSpc>
              <a:buNone/>
            </a:pPr>
            <a:r>
              <a:rPr lang="ru-RU" sz="1400" dirty="0" smtClean="0"/>
              <a:t>КГКУ «Центр занятости населения г.Енисейска»</a:t>
            </a:r>
          </a:p>
          <a:p>
            <a:pPr marL="0" lvl="2" indent="0" eaLnBrk="1" hangingPunct="1">
              <a:lnSpc>
                <a:spcPct val="80000"/>
              </a:lnSpc>
            </a:pPr>
            <a:endParaRPr lang="ru-RU" sz="1400" dirty="0" smtClean="0"/>
          </a:p>
          <a:p>
            <a:pPr marL="0" lvl="2" indent="0" eaLnBrk="1" hangingPunct="1">
              <a:lnSpc>
                <a:spcPct val="80000"/>
              </a:lnSpc>
            </a:pPr>
            <a:r>
              <a:rPr lang="ru-RU" sz="1400" dirty="0" smtClean="0"/>
              <a:t>Численность учащихся: школа №1 – 14 чел.</a:t>
            </a:r>
          </a:p>
          <a:p>
            <a:pPr marL="0" lvl="2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                                           школа №2 – 15 чел.</a:t>
            </a:r>
          </a:p>
          <a:p>
            <a:pPr marL="0" lvl="2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                                           школа №3 – 3 чел.</a:t>
            </a:r>
          </a:p>
          <a:p>
            <a:pPr marL="0" lvl="2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                                           школа №7 – 10 чел.</a:t>
            </a:r>
          </a:p>
          <a:p>
            <a:pPr marL="0" lvl="2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                                           школа №9 – 16 чел.</a:t>
            </a:r>
          </a:p>
          <a:p>
            <a:pPr marL="0" lvl="2" indent="0" eaLnBrk="1" hangingPunct="1">
              <a:lnSpc>
                <a:spcPct val="80000"/>
              </a:lnSpc>
              <a:buNone/>
            </a:pPr>
            <a:r>
              <a:rPr lang="ru-RU" sz="1400" dirty="0" smtClean="0"/>
              <a:t>                                           православная гимназия – 17 чел.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784" t="24336" r="23097" b="9388"/>
          <a:stretch>
            <a:fillRect/>
          </a:stretch>
        </p:blipFill>
        <p:spPr bwMode="auto">
          <a:xfrm>
            <a:off x="5429256" y="1214422"/>
            <a:ext cx="3429024" cy="240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3438" t="22450" r="23573" b="10488"/>
          <a:stretch>
            <a:fillRect/>
          </a:stretch>
        </p:blipFill>
        <p:spPr bwMode="auto">
          <a:xfrm>
            <a:off x="5715008" y="4286256"/>
            <a:ext cx="3143272" cy="223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D1D57"/>
                </a:solidFill>
              </a:rPr>
              <a:t>Модули программы</a:t>
            </a:r>
          </a:p>
        </p:txBody>
      </p:sp>
      <p:pic>
        <p:nvPicPr>
          <p:cNvPr id="45060" name="Picture 4" descr="12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2162174" cy="139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4" name="AutoShape 6" descr="342_origin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AutoShape 8" descr="342_origin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66" name="Picture 10" descr="screen6"/>
          <p:cNvPicPr>
            <a:picLocks noChangeAspect="1" noChangeArrowheads="1"/>
          </p:cNvPicPr>
          <p:nvPr/>
        </p:nvPicPr>
        <p:blipFill>
          <a:blip r:embed="rId3"/>
          <a:srcRect l="44623" b="43898"/>
          <a:stretch>
            <a:fillRect/>
          </a:stretch>
        </p:blipFill>
        <p:spPr bwMode="auto">
          <a:xfrm>
            <a:off x="3500430" y="1357298"/>
            <a:ext cx="2162174" cy="141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8" name="Picture 12" descr="rabochie-profess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357298"/>
            <a:ext cx="2162174" cy="141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8" name="Text Box 17"/>
          <p:cNvSpPr txBox="1">
            <a:spLocks noChangeArrowheads="1"/>
          </p:cNvSpPr>
          <p:nvPr/>
        </p:nvSpPr>
        <p:spPr bwMode="auto">
          <a:xfrm>
            <a:off x="357158" y="857232"/>
            <a:ext cx="2808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1D1D57"/>
                </a:solidFill>
              </a:rPr>
              <a:t>Модуль1.«Человек – художественный образ»</a:t>
            </a:r>
          </a:p>
        </p:txBody>
      </p:sp>
      <p:sp>
        <p:nvSpPr>
          <p:cNvPr id="15369" name="Text Box 19"/>
          <p:cNvSpPr txBox="1">
            <a:spLocks noChangeArrowheads="1"/>
          </p:cNvSpPr>
          <p:nvPr/>
        </p:nvSpPr>
        <p:spPr bwMode="auto">
          <a:xfrm>
            <a:off x="3286116" y="857232"/>
            <a:ext cx="2808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1D1D57"/>
                </a:solidFill>
              </a:rPr>
              <a:t>Модуль2.«Человек – </a:t>
            </a:r>
            <a:r>
              <a:rPr lang="ru-RU" sz="1400" b="1" dirty="0" smtClean="0">
                <a:solidFill>
                  <a:srgbClr val="1D1D57"/>
                </a:solidFill>
              </a:rPr>
              <a:t>знаковая система»</a:t>
            </a:r>
            <a:endParaRPr lang="ru-RU" sz="1400" b="1" dirty="0">
              <a:solidFill>
                <a:srgbClr val="1D1D57"/>
              </a:solidFill>
            </a:endParaRPr>
          </a:p>
        </p:txBody>
      </p:sp>
      <p:sp>
        <p:nvSpPr>
          <p:cNvPr id="15370" name="Text Box 20"/>
          <p:cNvSpPr txBox="1">
            <a:spLocks noChangeArrowheads="1"/>
          </p:cNvSpPr>
          <p:nvPr/>
        </p:nvSpPr>
        <p:spPr bwMode="auto">
          <a:xfrm>
            <a:off x="6072198" y="857232"/>
            <a:ext cx="2808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1D1D57"/>
                </a:solidFill>
              </a:rPr>
              <a:t>Модуль3.«Человек – техника»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500034" y="2857496"/>
            <a:ext cx="28082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u="sng" dirty="0" err="1"/>
              <a:t>Профпробы</a:t>
            </a:r>
            <a:r>
              <a:rPr lang="ru-RU" sz="1400" b="1" u="sng" dirty="0"/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b="1" dirty="0"/>
              <a:t>- «Парикмахер-стилист»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b="1" dirty="0"/>
              <a:t>- «Модельер»</a:t>
            </a:r>
          </a:p>
          <a:p>
            <a:pPr algn="ctr">
              <a:spcBef>
                <a:spcPct val="50000"/>
              </a:spcBef>
            </a:pPr>
            <a:endParaRPr lang="ru-RU" sz="1200" b="1" dirty="0">
              <a:solidFill>
                <a:srgbClr val="1D1D57"/>
              </a:solidFill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357554" y="2857496"/>
            <a:ext cx="28082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u="sng" dirty="0" err="1"/>
              <a:t>Профпробы</a:t>
            </a:r>
            <a:r>
              <a:rPr lang="ru-RU" sz="1400" b="1" u="sng" dirty="0"/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b="1" dirty="0"/>
              <a:t>- «Клипмейкер»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1200" b="1" dirty="0" smtClean="0"/>
              <a:t>«</a:t>
            </a:r>
            <a:r>
              <a:rPr lang="ru-RU" sz="1200" b="1" dirty="0"/>
              <a:t>Дизайнер полиграфии</a:t>
            </a:r>
            <a:r>
              <a:rPr lang="ru-RU" sz="1200" b="1" dirty="0" smtClean="0"/>
              <a:t>»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ru-RU" sz="1200" b="1" dirty="0" smtClean="0"/>
              <a:t>«Библиотекарь»</a:t>
            </a:r>
            <a:endParaRPr lang="ru-RU" sz="1200" b="1" dirty="0"/>
          </a:p>
          <a:p>
            <a:pPr algn="ctr">
              <a:spcBef>
                <a:spcPct val="50000"/>
              </a:spcBef>
            </a:pPr>
            <a:endParaRPr lang="ru-RU" sz="1200" b="1" dirty="0">
              <a:solidFill>
                <a:srgbClr val="1D1D57"/>
              </a:solidFill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6335712" y="2857496"/>
            <a:ext cx="280828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u="sng" dirty="0" err="1"/>
              <a:t>Профпробы</a:t>
            </a:r>
            <a:r>
              <a:rPr lang="ru-RU" sz="1400" b="1" u="sng" dirty="0"/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b="1" dirty="0"/>
              <a:t>- «Пожарный»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b="1" dirty="0"/>
              <a:t>- «</a:t>
            </a:r>
            <a:r>
              <a:rPr lang="ru-RU" sz="1200" b="1" dirty="0" err="1"/>
              <a:t>Инженер-робототехник</a:t>
            </a:r>
            <a:r>
              <a:rPr lang="ru-RU" sz="1200" b="1" dirty="0"/>
              <a:t>»</a:t>
            </a:r>
          </a:p>
          <a:p>
            <a:pPr algn="ctr">
              <a:spcBef>
                <a:spcPct val="50000"/>
              </a:spcBef>
            </a:pPr>
            <a:endParaRPr lang="ru-RU" sz="1200" b="1" dirty="0">
              <a:solidFill>
                <a:srgbClr val="1D1D57"/>
              </a:solidFill>
            </a:endParaRPr>
          </a:p>
        </p:txBody>
      </p:sp>
      <p:pic>
        <p:nvPicPr>
          <p:cNvPr id="14" name="Picture 8" descr="Stoeckig-Landscape-Group_August_3-Reasons-Why-You-Should-Hire-a-Professional_Image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143380"/>
            <a:ext cx="2236693" cy="151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214414" y="3786190"/>
            <a:ext cx="2925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1D1D57"/>
                </a:solidFill>
              </a:rPr>
              <a:t>Модуль4.«Человек – природа»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00628" y="3786190"/>
            <a:ext cx="2952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1D1D57"/>
                </a:solidFill>
              </a:rPr>
              <a:t>Модуль5. «Человек – </a:t>
            </a:r>
            <a:r>
              <a:rPr lang="ru-RU" sz="1400" b="1" dirty="0" err="1">
                <a:solidFill>
                  <a:srgbClr val="1D1D57"/>
                </a:solidFill>
              </a:rPr>
              <a:t>человек</a:t>
            </a:r>
            <a:r>
              <a:rPr lang="ru-RU" sz="1400" b="1" dirty="0">
                <a:solidFill>
                  <a:srgbClr val="1D1D57"/>
                </a:solidFill>
              </a:rPr>
              <a:t>»</a:t>
            </a:r>
          </a:p>
        </p:txBody>
      </p:sp>
      <p:pic>
        <p:nvPicPr>
          <p:cNvPr id="17" name="Picture 10" descr="1661700245227"/>
          <p:cNvPicPr>
            <a:picLocks noChangeAspect="1" noChangeArrowheads="1"/>
          </p:cNvPicPr>
          <p:nvPr/>
        </p:nvPicPr>
        <p:blipFill>
          <a:blip r:embed="rId6"/>
          <a:srcRect l="51024" t="7433" r="1102" b="20914"/>
          <a:stretch>
            <a:fillRect/>
          </a:stretch>
        </p:blipFill>
        <p:spPr bwMode="auto">
          <a:xfrm>
            <a:off x="5286380" y="4143380"/>
            <a:ext cx="2245616" cy="158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500166" y="5910263"/>
            <a:ext cx="28082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u="sng" dirty="0" err="1"/>
              <a:t>Профпробы</a:t>
            </a:r>
            <a:r>
              <a:rPr lang="ru-RU" sz="1400" b="1" u="sng" dirty="0"/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b="1" dirty="0"/>
              <a:t>- «Инженер лесного хозяйства»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b="1" dirty="0"/>
              <a:t>- «Ветеринар»</a:t>
            </a:r>
          </a:p>
          <a:p>
            <a:pPr algn="ctr">
              <a:spcBef>
                <a:spcPct val="50000"/>
              </a:spcBef>
            </a:pPr>
            <a:endParaRPr lang="ru-RU" sz="1200" b="1" dirty="0">
              <a:solidFill>
                <a:srgbClr val="1D1D57"/>
              </a:solidFill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214942" y="5903893"/>
            <a:ext cx="28082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u="sng" dirty="0" err="1"/>
              <a:t>Профпробы</a:t>
            </a:r>
            <a:r>
              <a:rPr lang="ru-RU" sz="1400" b="1" u="sng" dirty="0"/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b="1" dirty="0"/>
              <a:t>- «Актёр театра и кино»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b="1" dirty="0"/>
              <a:t>- «Педагог-организатор»</a:t>
            </a:r>
          </a:p>
          <a:p>
            <a:pPr algn="ctr">
              <a:spcBef>
                <a:spcPct val="50000"/>
              </a:spcBef>
            </a:pPr>
            <a:endParaRPr lang="ru-RU" sz="1200" b="1" dirty="0">
              <a:solidFill>
                <a:srgbClr val="1D1D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7" grpId="0"/>
      <p:bldP spid="45078" grpId="0"/>
      <p:bldP spid="45079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35745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786322"/>
            <a:ext cx="2310192" cy="172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6500826" y="428604"/>
            <a:ext cx="2368544" cy="177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857760"/>
            <a:ext cx="2286016" cy="171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929198"/>
            <a:ext cx="3336926" cy="150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642918"/>
            <a:ext cx="3336945" cy="150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8" cstate="print"/>
          <a:srcRect t="9052"/>
          <a:stretch>
            <a:fillRect/>
          </a:stretch>
        </p:blipFill>
        <p:spPr bwMode="auto">
          <a:xfrm>
            <a:off x="142844" y="2285992"/>
            <a:ext cx="1330731" cy="215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2357430"/>
            <a:ext cx="1562112" cy="209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3143248"/>
            <a:ext cx="2000244" cy="150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928794" y="2214554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</a:t>
            </a:r>
            <a:r>
              <a:rPr lang="ru-RU" sz="2400" b="1" dirty="0" err="1" smtClean="0"/>
              <a:t>ПРОФ-старт</a:t>
            </a:r>
            <a:r>
              <a:rPr lang="ru-RU" sz="2400" b="1" dirty="0" smtClean="0"/>
              <a:t>» – попробуй профессию на вкус</a:t>
            </a:r>
            <a:endParaRPr lang="ru-RU" sz="2400" b="1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3143248"/>
            <a:ext cx="1956850" cy="146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D1D57"/>
                </a:solidFill>
              </a:rPr>
              <a:t>Участие в федеральном проекте «Билет в будущее»</a:t>
            </a:r>
          </a:p>
        </p:txBody>
      </p:sp>
      <p:sp>
        <p:nvSpPr>
          <p:cNvPr id="16387" name="AutoShape 4" descr="342_origin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5" descr="342_origin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4348" y="178592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2021 год:</a:t>
            </a:r>
          </a:p>
          <a:p>
            <a:r>
              <a:rPr lang="ru-RU" dirty="0" smtClean="0"/>
              <a:t>- «Клипмейкер»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185736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2022 год:</a:t>
            </a:r>
          </a:p>
          <a:p>
            <a:pPr>
              <a:buFontTx/>
              <a:buChar char="-"/>
            </a:pPr>
            <a:r>
              <a:rPr lang="ru-RU" dirty="0" smtClean="0"/>
              <a:t>«Клипмейкер»</a:t>
            </a:r>
          </a:p>
          <a:p>
            <a:pPr>
              <a:buFontTx/>
              <a:buChar char="-"/>
            </a:pPr>
            <a:r>
              <a:rPr lang="ru-RU" dirty="0" smtClean="0"/>
              <a:t>«Педагог-организатор»</a:t>
            </a:r>
          </a:p>
          <a:p>
            <a:pPr>
              <a:buFontTx/>
              <a:buChar char="-"/>
            </a:pPr>
            <a:r>
              <a:rPr lang="ru-RU" dirty="0" smtClean="0"/>
              <a:t>«Парикмахер-стилист»</a:t>
            </a:r>
            <a:endParaRPr lang="ru-RU" dirty="0"/>
          </a:p>
        </p:txBody>
      </p:sp>
      <p:pic>
        <p:nvPicPr>
          <p:cNvPr id="16397" name="Picture 13" descr="C:\Users\user\Downloads\IMG20211110151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1142976" y="2643182"/>
            <a:ext cx="3492526" cy="1571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8" name="Picture 14" descr="E:\Зона\фото\клипмейкер\atAUNTVYI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317502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572008"/>
            <a:ext cx="2888816" cy="162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00438"/>
            <a:ext cx="1618038" cy="287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285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   МУНИЦИПАЛЬНОЕ АВТОНОМНОЕ ОБРАЗОВАТЕЛЬНОЕ УЧРЕЖДЕНИЕ ДОПОЛНИТЕЛЬНОГО ОБРАЗОВАНИЯ «ЦЕНТР ДОПОЛНИТЕЛЬНОГО ОБРАЗОВАНИЯ» г.ЕНИСЕЙСКА КРАСНОЯРСКОГО КРАЯ      «Профессиональные пробы как ресурс выбора будущей профессии»       февраль, 2023 г.</vt:lpstr>
      <vt:lpstr>От проблемы к идее</vt:lpstr>
      <vt:lpstr>Идея</vt:lpstr>
      <vt:lpstr>Пути реализации</vt:lpstr>
      <vt:lpstr>Работа над программой</vt:lpstr>
      <vt:lpstr>Модульная дополнительная общеразвивающая программа«ПРОФ-старт»,реализуемая в сетевой форме</vt:lpstr>
      <vt:lpstr>Модули программы</vt:lpstr>
      <vt:lpstr>Слайд 8</vt:lpstr>
      <vt:lpstr>Участие в федеральном проекте «Билет в будущее»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100</cp:revision>
  <dcterms:created xsi:type="dcterms:W3CDTF">2010-05-23T14:28:12Z</dcterms:created>
  <dcterms:modified xsi:type="dcterms:W3CDTF">2023-02-13T01:28:47Z</dcterms:modified>
</cp:coreProperties>
</file>