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4" r:id="rId2"/>
    <p:sldId id="382" r:id="rId3"/>
    <p:sldId id="401" r:id="rId4"/>
    <p:sldId id="402" r:id="rId5"/>
    <p:sldId id="403" r:id="rId6"/>
    <p:sldId id="404" r:id="rId7"/>
    <p:sldId id="408" r:id="rId8"/>
    <p:sldId id="405" r:id="rId9"/>
    <p:sldId id="406" r:id="rId10"/>
    <p:sldId id="416" r:id="rId11"/>
    <p:sldId id="411" r:id="rId12"/>
    <p:sldId id="412" r:id="rId13"/>
    <p:sldId id="415" r:id="rId14"/>
    <p:sldId id="397" r:id="rId15"/>
    <p:sldId id="39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14" autoAdjust="0"/>
  </p:normalViewPr>
  <p:slideViewPr>
    <p:cSldViewPr>
      <p:cViewPr>
        <p:scale>
          <a:sx n="78" d="100"/>
          <a:sy n="78" d="100"/>
        </p:scale>
        <p:origin x="-1734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A040-564C-48B6-941D-3F156D553328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EA040-564C-48B6-941D-3F156D553328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00133-63F9-468A-A9C7-D9245E705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71800" y="1628800"/>
            <a:ext cx="5904656" cy="179963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dirty="0" smtClean="0">
                <a:solidFill>
                  <a:schemeClr val="folHlink"/>
                </a:solidFill>
                <a:latin typeface="Monotype Corsiva" pitchFamily="66" charset="0"/>
              </a:rPr>
              <a:t>«</a:t>
            </a:r>
            <a:r>
              <a:rPr lang="ru-RU" sz="2800" b="1" dirty="0" smtClean="0">
                <a:solidFill>
                  <a:schemeClr val="folHlink"/>
                </a:solidFill>
              </a:rPr>
              <a:t>Эффективные технологии развития творческих способностей детей»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51920" y="3356992"/>
            <a:ext cx="4572000" cy="936401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ru-RU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Выполнила: </a:t>
            </a:r>
            <a:r>
              <a:rPr lang="ru-RU" sz="1800" dirty="0" smtClean="0">
                <a:solidFill>
                  <a:schemeClr val="tx1"/>
                </a:solidFill>
                <a:latin typeface="+mj-lt"/>
              </a:rPr>
              <a:t>Несмелова Светлана Валерьевна, педагог дополнительного образования</a:t>
            </a:r>
            <a:endParaRPr lang="ru-RU" sz="18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900113" y="188913"/>
            <a:ext cx="7993062" cy="129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dirty="0">
                <a:latin typeface="+mj-lt"/>
                <a:cs typeface="Times New Roman" pitchFamily="18" charset="0"/>
              </a:rPr>
              <a:t>Муниципальное </a:t>
            </a:r>
            <a:r>
              <a:rPr lang="ru-RU" sz="2000" dirty="0" smtClean="0">
                <a:latin typeface="+mj-lt"/>
                <a:cs typeface="Times New Roman" pitchFamily="18" charset="0"/>
              </a:rPr>
              <a:t>автономное образовательное учреждение дополнительного образования</a:t>
            </a:r>
            <a:r>
              <a:rPr lang="ru-RU" sz="2000" dirty="0">
                <a:latin typeface="+mj-lt"/>
                <a:cs typeface="Times New Roman" pitchFamily="18" charset="0"/>
              </a:rPr>
              <a:t/>
            </a:r>
            <a:br>
              <a:rPr lang="ru-RU" sz="2000" dirty="0">
                <a:latin typeface="+mj-lt"/>
                <a:cs typeface="Times New Roman" pitchFamily="18" charset="0"/>
              </a:rPr>
            </a:br>
            <a:r>
              <a:rPr lang="ru-RU" sz="2000" dirty="0" smtClean="0">
                <a:latin typeface="+mj-lt"/>
                <a:cs typeface="Times New Roman" pitchFamily="18" charset="0"/>
              </a:rPr>
              <a:t>«Центр дополнительного образования» </a:t>
            </a:r>
          </a:p>
          <a:p>
            <a:pPr algn="ctr"/>
            <a:r>
              <a:rPr lang="ru-RU" sz="2000" dirty="0" smtClean="0">
                <a:latin typeface="+mj-lt"/>
                <a:cs typeface="Times New Roman" pitchFamily="18" charset="0"/>
              </a:rPr>
              <a:t>г. Енисейска Красноярского края</a:t>
            </a:r>
            <a:endParaRPr lang="ru-RU" sz="2000" dirty="0">
              <a:latin typeface="+mj-lt"/>
              <a:cs typeface="Times New Roman" pitchFamily="18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 l="38032" t="19000" r="39055" b="20000"/>
          <a:stretch>
            <a:fillRect/>
          </a:stretch>
        </p:blipFill>
        <p:spPr bwMode="auto">
          <a:xfrm>
            <a:off x="323528" y="1268760"/>
            <a:ext cx="2304256" cy="345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 l="27793" t="19760" r="27320" b="27320"/>
          <a:stretch>
            <a:fillRect/>
          </a:stretch>
        </p:blipFill>
        <p:spPr bwMode="auto">
          <a:xfrm>
            <a:off x="251520" y="4941168"/>
            <a:ext cx="2376264" cy="15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Зимний пейзаж, выполненный в технике монотип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797152"/>
            <a:ext cx="2698372" cy="1800200"/>
          </a:xfrm>
          <a:prstGeom prst="rect">
            <a:avLst/>
          </a:prstGeom>
          <a:noFill/>
        </p:spPr>
      </p:pic>
      <p:pic>
        <p:nvPicPr>
          <p:cNvPr id="12" name="Picture 10" descr="https://gas-kvas.com/uploads/posts/2023-01/1674079630_gas-kvas-com-p-neobichnie-risunki-na-temu-osen-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797152"/>
            <a:ext cx="2592288" cy="17391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6-20.userapi.com/impg/89XCQ5w1wZvSirc9j2jpuPfKP1cbEYx7pz-UQA/mWERxq2wG-A.jpg?size=1000x673&amp;quality=96&amp;sign=deba0752a57aa72aa65e74db0b65ec20&amp;c_uniq_tag=2bX0CWjUKRmph-kjuKU2Z-yEwj8B3rZiq-C8Jnj65r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 descr="https://sun9-56.userapi.com/impg/cNb1kMQgvsiCuu0_NKeGDVLyGAn8pKvQO1nNmQ/wtkhKixv93Y.jpg?size=810x1080&amp;quality=95&amp;sign=f9286854f9364501f2c658478919ea4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708920"/>
            <a:ext cx="1134126" cy="1512168"/>
          </a:xfrm>
          <a:prstGeom prst="rect">
            <a:avLst/>
          </a:prstGeom>
          <a:noFill/>
        </p:spPr>
      </p:pic>
      <p:pic>
        <p:nvPicPr>
          <p:cNvPr id="43016" name="Picture 8" descr="https://sun9-68.userapi.com/impg/tqTNg3wX3GNrz73tiXbQKShmrgT_QA93s6-5dg/4P3c6e2AjwI.jpg?size=607x1080&amp;quality=95&amp;sign=939d539c7ce2b04add039001c968f95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437112"/>
            <a:ext cx="1173664" cy="2088232"/>
          </a:xfrm>
          <a:prstGeom prst="rect">
            <a:avLst/>
          </a:prstGeom>
          <a:noFill/>
        </p:spPr>
      </p:pic>
      <p:pic>
        <p:nvPicPr>
          <p:cNvPr id="43018" name="Picture 10" descr="https://sun9-43.userapi.com/impg/x7nrjbMnx-HQcSMF7f1fIwXmVBxTiQQR8B17uA/ZCtzUYTJrQs.jpg?size=810x1080&amp;quality=95&amp;sign=b8ab30dd9b95baf45ed75d668cf0e9a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88640"/>
            <a:ext cx="1728192" cy="2304256"/>
          </a:xfrm>
          <a:prstGeom prst="rect">
            <a:avLst/>
          </a:prstGeom>
          <a:noFill/>
        </p:spPr>
      </p:pic>
      <p:pic>
        <p:nvPicPr>
          <p:cNvPr id="43020" name="Picture 12" descr="https://sun9-47.userapi.com/impg/9dOXkx8cJjLacZoYt1DCeek0TZlzHSXFX8-YaA/VPd0ljD8sdg.jpg?size=1280x960&amp;quality=95&amp;sign=37d0ac93bf7b5384a6ddc44b00ca097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365104"/>
            <a:ext cx="2976330" cy="2232248"/>
          </a:xfrm>
          <a:prstGeom prst="rect">
            <a:avLst/>
          </a:prstGeom>
          <a:noFill/>
        </p:spPr>
      </p:pic>
      <p:pic>
        <p:nvPicPr>
          <p:cNvPr id="43024" name="Picture 16" descr="https://sun9-76.userapi.com/impg/OwyBJol61qSxhrqmembNBJor5-AX996M0iW1Rw/J_VmoYHE30A.jpg?size=810x1080&amp;quality=95&amp;sign=cd573a3906762a9232616de8d2de6d9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4149080"/>
            <a:ext cx="1890210" cy="2520280"/>
          </a:xfrm>
          <a:prstGeom prst="rect">
            <a:avLst/>
          </a:prstGeom>
          <a:noFill/>
        </p:spPr>
      </p:pic>
      <p:pic>
        <p:nvPicPr>
          <p:cNvPr id="43027" name="Picture 19" descr="https://sun9-80.userapi.com/impg/bFb6hkVPW4EHTXXiT0zYuvTKtBaqWFKkydQPCw/2Qg7a0uA1yo.jpg?size=810x1080&amp;quality=95&amp;sign=9279be56eaad76d7ff62add0c1e34d84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1700808"/>
            <a:ext cx="1800200" cy="2272829"/>
          </a:xfrm>
          <a:prstGeom prst="rect">
            <a:avLst/>
          </a:prstGeom>
          <a:noFill/>
        </p:spPr>
      </p:pic>
      <p:pic>
        <p:nvPicPr>
          <p:cNvPr id="14" name="Picture 4" descr="https://sun9-64.userapi.com/impg/wvJmxQPkvPK0lCgqgfQUq5OBfySX4xN_JE4Txg/77Vj30SrzAs.jpg?size=1080x803&amp;quality=95&amp;sign=4f7e1665c1b1ac02527ef932d43204fa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188640"/>
            <a:ext cx="2614885" cy="1944216"/>
          </a:xfrm>
          <a:prstGeom prst="rect">
            <a:avLst/>
          </a:prstGeom>
          <a:noFill/>
        </p:spPr>
      </p:pic>
      <p:pic>
        <p:nvPicPr>
          <p:cNvPr id="15" name="Picture 2" descr="https://sun9-58.userapi.com/impg/dmuy5gcp985EgprW377eoG_B5-11OcHyFtkMUA/48vHQCOPyys.jpg?size=1280x960&amp;quality=95&amp;sign=a8e57a2d581dec6c8ff658c441eadd7e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2276872"/>
            <a:ext cx="2551709" cy="1913782"/>
          </a:xfrm>
          <a:prstGeom prst="rect">
            <a:avLst/>
          </a:prstGeom>
          <a:noFill/>
        </p:spPr>
      </p:pic>
      <p:pic>
        <p:nvPicPr>
          <p:cNvPr id="16" name="Picture 6" descr="https://sun9-60.userapi.com/impg/mhZMAqZhi0a3koh6VqMcF0jHOkTJBzrSM187nQ/bOD9-RPkzQs.jpg?size=803x1080&amp;quality=95&amp;sign=914ebb3318a43753bf10dd0cbef50307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3933056"/>
            <a:ext cx="1937226" cy="2605485"/>
          </a:xfrm>
          <a:prstGeom prst="rect">
            <a:avLst/>
          </a:prstGeom>
          <a:noFill/>
        </p:spPr>
      </p:pic>
      <p:pic>
        <p:nvPicPr>
          <p:cNvPr id="43031" name="Picture 23" descr="https://sun9-64.userapi.com/impg/MWA2iobykmQnpQWAxw9hn838THZD7ccElMWYJw/vyXpICYshIM.jpg?size=1280x960&amp;quality=95&amp;sign=e5e4a1533e076deafa77f9284283e445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4288" y="260648"/>
            <a:ext cx="1824202" cy="1368152"/>
          </a:xfrm>
          <a:prstGeom prst="rect">
            <a:avLst/>
          </a:prstGeom>
          <a:noFill/>
        </p:spPr>
      </p:pic>
      <p:pic>
        <p:nvPicPr>
          <p:cNvPr id="43033" name="Picture 25" descr="https://sun9-77.userapi.com/impg/MiQ-Qz8x8gtxktug0TJxrqdftB8bnH4YVadiAA/vjPOwZJVKmA.jpg?size=810x1080&amp;quality=95&amp;sign=37de0b871dec0a1415920e8b8f1a2746&amp;type=album"/>
          <p:cNvPicPr>
            <a:picLocks noChangeAspect="1" noChangeArrowheads="1"/>
          </p:cNvPicPr>
          <p:nvPr/>
        </p:nvPicPr>
        <p:blipFill>
          <a:blip r:embed="rId12" cstate="print"/>
          <a:srcRect t="3679"/>
          <a:stretch>
            <a:fillRect/>
          </a:stretch>
        </p:blipFill>
        <p:spPr bwMode="auto">
          <a:xfrm>
            <a:off x="5292080" y="260648"/>
            <a:ext cx="1682059" cy="2160240"/>
          </a:xfrm>
          <a:prstGeom prst="rect">
            <a:avLst/>
          </a:prstGeom>
          <a:noFill/>
        </p:spPr>
      </p:pic>
      <p:pic>
        <p:nvPicPr>
          <p:cNvPr id="43035" name="Picture 27" descr="https://sun9-44.userapi.com/impg/YEVwhjBT9hId6PqxX4NE-1din30RqpZaxaVLYw/rU1nxNkrMqo.jpg?size=1280x960&amp;quality=96&amp;sign=717e8bf29f59af5b524ad7567299ddfe&amp;type=albu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76056" y="2564904"/>
            <a:ext cx="1728192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 l="30000" t="19320" r="36686" b="18521"/>
          <a:stretch>
            <a:fillRect/>
          </a:stretch>
        </p:blipFill>
        <p:spPr bwMode="auto">
          <a:xfrm>
            <a:off x="251520" y="260648"/>
            <a:ext cx="507707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https://sun9-12.userapi.com/impg/TeGbBh3Oq5j9VpIJSbL-MZC7J43ypWXu5nCWPA/Fkt3jDMz96c.jpg?size=764x1080&amp;quality=95&amp;sign=982be2574f388c79a60cb1ebbec1209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0648"/>
            <a:ext cx="1924571" cy="2720598"/>
          </a:xfrm>
          <a:prstGeom prst="rect">
            <a:avLst/>
          </a:prstGeom>
          <a:noFill/>
        </p:spPr>
      </p:pic>
      <p:pic>
        <p:nvPicPr>
          <p:cNvPr id="5" name="Picture 4" descr="https://sun9-25.userapi.com/impg/pzN20fmEODcJQxcAoi58uO0CgCBWACP_e7A3LQ/hIbtb_wrKjY.jpg?size=764x1080&amp;quality=95&amp;sign=fefa133e8c3ab4795418e35b00289fb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124744"/>
            <a:ext cx="2016223" cy="2850158"/>
          </a:xfrm>
          <a:prstGeom prst="rect">
            <a:avLst/>
          </a:prstGeom>
          <a:noFill/>
        </p:spPr>
      </p:pic>
      <p:pic>
        <p:nvPicPr>
          <p:cNvPr id="6" name="Picture 14" descr="https://sun9-5.userapi.com/impg/xC957cxqOycNXq5G3sZTTGllqmSE0serS7TGPA/-KYadTiFiYg.jpg?size=498x1080&amp;quality=95&amp;sign=c2dfd4495f40880eea10d14c651b0c61&amp;type=album"/>
          <p:cNvPicPr>
            <a:picLocks noChangeAspect="1" noChangeArrowheads="1"/>
          </p:cNvPicPr>
          <p:nvPr/>
        </p:nvPicPr>
        <p:blipFill>
          <a:blip r:embed="rId5" cstate="print"/>
          <a:srcRect l="3036" t="14000" r="2845" b="23701"/>
          <a:stretch>
            <a:fillRect/>
          </a:stretch>
        </p:blipFill>
        <p:spPr bwMode="auto">
          <a:xfrm>
            <a:off x="5364088" y="3068960"/>
            <a:ext cx="2016224" cy="2894257"/>
          </a:xfrm>
          <a:prstGeom prst="rect">
            <a:avLst/>
          </a:prstGeom>
          <a:noFill/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4221088"/>
            <a:ext cx="1728192" cy="244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ncdo.daservis.ru/wp-content/uploads/2023/04/sveta.jpg"/>
          <p:cNvPicPr>
            <a:picLocks noChangeAspect="1" noChangeArrowheads="1"/>
          </p:cNvPicPr>
          <p:nvPr/>
        </p:nvPicPr>
        <p:blipFill>
          <a:blip r:embed="rId2" cstate="print"/>
          <a:srcRect l="55420" t="43132" r="11643" b="30755"/>
          <a:stretch>
            <a:fillRect/>
          </a:stretch>
        </p:blipFill>
        <p:spPr bwMode="auto">
          <a:xfrm>
            <a:off x="179511" y="188640"/>
            <a:ext cx="4046071" cy="4536504"/>
          </a:xfrm>
          <a:prstGeom prst="rect">
            <a:avLst/>
          </a:prstGeom>
          <a:noFill/>
        </p:spPr>
      </p:pic>
      <p:pic>
        <p:nvPicPr>
          <p:cNvPr id="1030" name="Picture 6" descr="http://encdo.daservis.ru/wp-content/uploads/2023/04/sveta.jpg"/>
          <p:cNvPicPr>
            <a:picLocks noChangeAspect="1" noChangeArrowheads="1"/>
          </p:cNvPicPr>
          <p:nvPr/>
        </p:nvPicPr>
        <p:blipFill>
          <a:blip r:embed="rId2" cstate="print"/>
          <a:srcRect l="15692" t="11014" r="59626" b="71532"/>
          <a:stretch>
            <a:fillRect/>
          </a:stretch>
        </p:blipFill>
        <p:spPr bwMode="auto">
          <a:xfrm>
            <a:off x="6804248" y="4869160"/>
            <a:ext cx="1800200" cy="1800200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4283968" y="404664"/>
            <a:ext cx="4464496" cy="43204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 algn="ctr">
              <a:defRPr/>
            </a:pPr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Мастер – класс</a:t>
            </a:r>
          </a:p>
          <a:p>
            <a:pPr marL="365760" indent="-283464" algn="ctr">
              <a:defRPr/>
            </a:pPr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«Душа рисует красоту»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(монотипия + </a:t>
            </a:r>
            <a:r>
              <a:rPr lang="ru-RU" sz="2000" dirty="0" err="1" smtClean="0">
                <a:solidFill>
                  <a:schemeClr val="tx1"/>
                </a:solidFill>
                <a:cs typeface="Times New Roman" pitchFamily="18" charset="0"/>
              </a:rPr>
              <a:t>сторителлинг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3528" y="4941168"/>
            <a:ext cx="5688013" cy="13684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</a:rPr>
              <a:t>Несмелова Светлана Валерьевна,</a:t>
            </a:r>
          </a:p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</a:rPr>
              <a:t>педагог дополнительного образования </a:t>
            </a:r>
          </a:p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</a:rPr>
              <a:t>МАОУ ДО «Центр дополнительного образования» г. Енисейск</a:t>
            </a:r>
          </a:p>
        </p:txBody>
      </p:sp>
      <p:pic>
        <p:nvPicPr>
          <p:cNvPr id="1034" name="Picture 10" descr="https://gas-kvas.com/uploads/posts/2023-01/1674079630_gas-kvas-com-p-neobichnie-risunki-na-temu-osen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1718484" cy="1152928"/>
          </a:xfrm>
          <a:prstGeom prst="rect">
            <a:avLst/>
          </a:prstGeom>
          <a:noFill/>
        </p:spPr>
      </p:pic>
      <p:pic>
        <p:nvPicPr>
          <p:cNvPr id="1036" name="Picture 12" descr="https://fs.znanio.ru/d5af0e/e0/af/3a41d4edd8dbc23eb44643fc1c42cafd85.jpg"/>
          <p:cNvPicPr>
            <a:picLocks noChangeAspect="1" noChangeArrowheads="1"/>
          </p:cNvPicPr>
          <p:nvPr/>
        </p:nvPicPr>
        <p:blipFill>
          <a:blip r:embed="rId4" cstate="print"/>
          <a:srcRect l="13366" t="9123" r="11035" b="8628"/>
          <a:stretch>
            <a:fillRect/>
          </a:stretch>
        </p:blipFill>
        <p:spPr bwMode="auto">
          <a:xfrm>
            <a:off x="4644008" y="3212976"/>
            <a:ext cx="1673802" cy="1368152"/>
          </a:xfrm>
          <a:prstGeom prst="rect">
            <a:avLst/>
          </a:prstGeom>
          <a:noFill/>
        </p:spPr>
      </p:pic>
      <p:pic>
        <p:nvPicPr>
          <p:cNvPr id="1038" name="Picture 14" descr="Зимний пейзаж, выполненный в технике монотип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620688"/>
            <a:ext cx="1584176" cy="1056872"/>
          </a:xfrm>
          <a:prstGeom prst="rect">
            <a:avLst/>
          </a:prstGeom>
          <a:noFill/>
        </p:spPr>
      </p:pic>
      <p:pic>
        <p:nvPicPr>
          <p:cNvPr id="1040" name="Picture 16" descr="https://sun4-17.userapi.com/impg/b6E1FFdYDrEai5g75aMhTfGaH5qlRfd4FoqmSA/Z2G6MycBJMc.jpg?size=811x650&amp;quality=95&amp;sign=b38284e18862df68443dc73edf234630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212976"/>
            <a:ext cx="1617190" cy="1296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7992888" cy="599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t="10607" b="22135"/>
          <a:stretch>
            <a:fillRect/>
          </a:stretch>
        </p:blipFill>
        <p:spPr bwMode="auto">
          <a:xfrm>
            <a:off x="179512" y="188640"/>
            <a:ext cx="489806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44824"/>
            <a:ext cx="4044607" cy="474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9552" y="188640"/>
            <a:ext cx="8208912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 algn="ctr">
              <a:defRPr/>
            </a:pP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Актуальность проблемы творческого развития детей</a:t>
            </a: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 l="31417" t="29080" r="24168" b="26401"/>
          <a:stretch>
            <a:fillRect/>
          </a:stretch>
        </p:blipFill>
        <p:spPr bwMode="auto">
          <a:xfrm>
            <a:off x="267824" y="1412776"/>
            <a:ext cx="855672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9552" y="188640"/>
            <a:ext cx="8208912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 algn="ctr">
              <a:defRPr/>
            </a:pP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Дополнительная общеобразовательная </a:t>
            </a:r>
            <a:r>
              <a:rPr lang="ru-RU" sz="2000" b="1" dirty="0" err="1" smtClean="0">
                <a:solidFill>
                  <a:srgbClr val="002060"/>
                </a:solidFill>
                <a:cs typeface="Times New Roman" pitchFamily="18" charset="0"/>
              </a:rPr>
              <a:t>общеразвивающая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 программа «Друзья волшебной кисти»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512" y="1268760"/>
            <a:ext cx="5832648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 algn="just">
              <a:defRPr/>
            </a:pPr>
            <a:endParaRPr lang="ru-RU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marL="365760" indent="-283464" algn="ctr">
              <a:defRPr/>
            </a:pPr>
            <a:r>
              <a:rPr lang="ru-RU" b="1" dirty="0" smtClean="0">
                <a:solidFill>
                  <a:schemeClr val="tx1"/>
                </a:solidFill>
                <a:cs typeface="Times New Roman" pitchFamily="18" charset="0"/>
              </a:rPr>
              <a:t>Цель: 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развитие творческих способностей детей через овладение основами художественной культуры</a:t>
            </a:r>
            <a:endParaRPr lang="ru-RU" sz="2000" dirty="0" smtClean="0"/>
          </a:p>
          <a:p>
            <a:pPr algn="ctr"/>
            <a:endParaRPr lang="ru-RU" dirty="0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 cstate="print"/>
          <a:srcRect l="45592" t="20222" r="34091" b="32280"/>
          <a:stretch>
            <a:fillRect/>
          </a:stretch>
        </p:blipFill>
        <p:spPr bwMode="auto">
          <a:xfrm>
            <a:off x="6516216" y="1124744"/>
            <a:ext cx="2088232" cy="279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179512" y="1988840"/>
            <a:ext cx="6048672" cy="2016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 algn="just">
              <a:defRPr/>
            </a:pPr>
            <a:endParaRPr lang="ru-RU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Структура творческих способностей: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- </a:t>
            </a:r>
            <a:r>
              <a:rPr lang="ru-RU" b="1" i="1" dirty="0" smtClean="0">
                <a:solidFill>
                  <a:schemeClr val="tx1"/>
                </a:solidFill>
              </a:rPr>
              <a:t>мотивационный компонент </a:t>
            </a:r>
            <a:r>
              <a:rPr lang="ru-RU" dirty="0" smtClean="0">
                <a:solidFill>
                  <a:schemeClr val="tx1"/>
                </a:solidFill>
              </a:rPr>
              <a:t>(осознанное стремление к познанию, к новизне); </a:t>
            </a:r>
          </a:p>
          <a:p>
            <a:pPr algn="ctr">
              <a:buFontTx/>
              <a:buChar char="-"/>
            </a:pPr>
            <a:r>
              <a:rPr lang="ru-RU" b="1" i="1" dirty="0" err="1" smtClean="0">
                <a:solidFill>
                  <a:schemeClr val="tx1"/>
                </a:solidFill>
              </a:rPr>
              <a:t>креативный</a:t>
            </a:r>
            <a:r>
              <a:rPr lang="ru-RU" b="1" i="1" dirty="0" smtClean="0">
                <a:solidFill>
                  <a:schemeClr val="tx1"/>
                </a:solidFill>
              </a:rPr>
              <a:t> компонент </a:t>
            </a:r>
            <a:r>
              <a:rPr lang="ru-RU" dirty="0" smtClean="0">
                <a:solidFill>
                  <a:schemeClr val="tx1"/>
                </a:solidFill>
              </a:rPr>
              <a:t>(способность к творческому воображению, гибкость и оригинальность мышления); 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i="1" dirty="0" smtClean="0">
                <a:solidFill>
                  <a:schemeClr val="tx1"/>
                </a:solidFill>
              </a:rPr>
              <a:t>волевой компонент </a:t>
            </a:r>
            <a:r>
              <a:rPr lang="ru-RU" dirty="0" smtClean="0">
                <a:solidFill>
                  <a:schemeClr val="tx1"/>
                </a:solidFill>
              </a:rPr>
              <a:t>(целеустремлённость, инициативность и решительность)</a:t>
            </a:r>
          </a:p>
          <a:p>
            <a:pPr algn="ctr">
              <a:buFontTx/>
              <a:buChar char="-"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2362" t="19840" r="40000" b="13801"/>
          <a:stretch>
            <a:fillRect/>
          </a:stretch>
        </p:blipFill>
        <p:spPr bwMode="auto">
          <a:xfrm>
            <a:off x="179512" y="4437112"/>
            <a:ext cx="1386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835696" y="4221088"/>
          <a:ext cx="6984776" cy="2484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54006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ПРОБЛЕМА</a:t>
                      </a:r>
                      <a:endParaRPr lang="ru-RU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2530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синдром дефицита воображения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760" indent="-283464" algn="ctr"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отсутствие способности составлять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п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родуктивные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комбинации из собственных действий, наглядных и мысленных образов</a:t>
                      </a:r>
                      <a:endParaRPr lang="ru-RU" sz="1800" dirty="0"/>
                    </a:p>
                  </a:txBody>
                  <a:tcPr/>
                </a:tc>
              </a:tr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отсутствие свободы при работе над композицией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страх показать свои результаты и быть осмеянным,  страх не найти свой стиль, сомнения в качестве, страх испортить материалы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9552" y="188640"/>
            <a:ext cx="8208912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 algn="ctr"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Технология развития изобразительной и художественно-творческой  деятельности с использованием нетрадиционных (неклассических) техник </a:t>
            </a:r>
            <a:endParaRPr lang="ru-RU" sz="2000" b="1" dirty="0" smtClean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3385" t="20680" r="31255" b="20000"/>
          <a:stretch>
            <a:fillRect/>
          </a:stretch>
        </p:blipFill>
        <p:spPr bwMode="auto">
          <a:xfrm>
            <a:off x="179512" y="1412776"/>
            <a:ext cx="4171925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4572000" y="1700808"/>
            <a:ext cx="4320480" cy="26642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«Нетрадиционные техники рисования помогут детям почувствовать себя свободными, помогут раскрепоститься, увидеть и передать на бумаге то, что обычными способами сделать намного труднее. А главное, нетрадиционные техники рисования дают ребёнку возможность удивиться и порадоваться миру».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В.А. Сухомлинский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5902" t="18080" r="50473" b="52520"/>
          <a:stretch>
            <a:fillRect/>
          </a:stretch>
        </p:blipFill>
        <p:spPr bwMode="auto">
          <a:xfrm>
            <a:off x="323528" y="4797152"/>
            <a:ext cx="205737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48699" t="14720" r="35825" b="58400"/>
          <a:stretch>
            <a:fillRect/>
          </a:stretch>
        </p:blipFill>
        <p:spPr bwMode="auto">
          <a:xfrm>
            <a:off x="2627784" y="4653136"/>
            <a:ext cx="1888339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https://www.maam.ru/upload/blogs/detsad-266382-1522514886.jpg"/>
          <p:cNvPicPr>
            <a:picLocks noChangeAspect="1" noChangeArrowheads="1"/>
          </p:cNvPicPr>
          <p:nvPr/>
        </p:nvPicPr>
        <p:blipFill>
          <a:blip r:embed="rId5" cstate="print"/>
          <a:srcRect l="17632"/>
          <a:stretch>
            <a:fillRect/>
          </a:stretch>
        </p:blipFill>
        <p:spPr bwMode="auto">
          <a:xfrm>
            <a:off x="4716017" y="4653136"/>
            <a:ext cx="1834621" cy="1800200"/>
          </a:xfrm>
          <a:prstGeom prst="rect">
            <a:avLst/>
          </a:prstGeom>
          <a:noFill/>
        </p:spPr>
      </p:pic>
      <p:pic>
        <p:nvPicPr>
          <p:cNvPr id="2057" name="Picture 9" descr="https://sun9-69.userapi.com/impg/jhxZ3OQtc6DX6-tIVJRjdkA7frMPQO8We8RbFw/BwlDHARCiV4.jpg?size=810x1080&amp;quality=95&amp;sign=b119e7b6451f9741f522638cc2d10502&amp;type=album"/>
          <p:cNvPicPr>
            <a:picLocks noChangeAspect="1" noChangeArrowheads="1"/>
          </p:cNvPicPr>
          <p:nvPr/>
        </p:nvPicPr>
        <p:blipFill>
          <a:blip r:embed="rId6" cstate="print"/>
          <a:srcRect l="26301" t="38290" r="28834" b="31541"/>
          <a:stretch>
            <a:fillRect/>
          </a:stretch>
        </p:blipFill>
        <p:spPr bwMode="auto">
          <a:xfrm>
            <a:off x="6804248" y="4653136"/>
            <a:ext cx="2016224" cy="18076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755576" y="188640"/>
            <a:ext cx="7992888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Арт-технология</a:t>
            </a:r>
            <a:r>
              <a:rPr lang="ru-RU" sz="2000" b="1" dirty="0" smtClean="0">
                <a:solidFill>
                  <a:srgbClr val="0070C0"/>
                </a:solidFill>
              </a:rPr>
              <a:t> </a:t>
            </a:r>
            <a:r>
              <a:rPr lang="ru-RU" sz="2000" dirty="0" smtClean="0">
                <a:solidFill>
                  <a:srgbClr val="0070C0"/>
                </a:solidFill>
              </a:rPr>
              <a:t>– </a:t>
            </a:r>
            <a:r>
              <a:rPr lang="ru-RU" sz="2000" dirty="0" smtClean="0">
                <a:solidFill>
                  <a:schemeClr val="tx1"/>
                </a:solidFill>
              </a:rPr>
              <a:t>это совокупность форм, методов и средств различных видов искусства, направленных на развитие творческого потенциала личности в образовательном процессе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34820" name="Picture 4" descr="https://s0.showslide.ru/s_slide/0eb4/1b54ff98-e076-4e28-ad07-304fc6f831c2.jpeg"/>
          <p:cNvPicPr>
            <a:picLocks noChangeAspect="1" noChangeArrowheads="1"/>
          </p:cNvPicPr>
          <p:nvPr/>
        </p:nvPicPr>
        <p:blipFill>
          <a:blip r:embed="rId2" cstate="print"/>
          <a:srcRect t="3765" b="6039"/>
          <a:stretch>
            <a:fillRect/>
          </a:stretch>
        </p:blipFill>
        <p:spPr bwMode="auto">
          <a:xfrm>
            <a:off x="899592" y="1412776"/>
            <a:ext cx="7632848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9552" y="188640"/>
            <a:ext cx="8208912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 algn="ctr">
              <a:defRPr/>
            </a:pP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Монотипия – «божественная непредсказуемость»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3528" y="908720"/>
            <a:ext cx="8568952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Монотипия</a:t>
            </a:r>
            <a:r>
              <a:rPr lang="ru-RU" sz="2000" dirty="0" smtClean="0">
                <a:solidFill>
                  <a:schemeClr val="tx1"/>
                </a:solidFill>
              </a:rPr>
              <a:t> — (от греческих слов </a:t>
            </a:r>
            <a:r>
              <a:rPr lang="ru-RU" sz="2000" dirty="0" err="1" smtClean="0">
                <a:solidFill>
                  <a:schemeClr val="tx1"/>
                </a:solidFill>
              </a:rPr>
              <a:t>mono</a:t>
            </a:r>
            <a:r>
              <a:rPr lang="ru-RU" sz="2000" dirty="0" smtClean="0">
                <a:solidFill>
                  <a:schemeClr val="tx1"/>
                </a:solidFill>
              </a:rPr>
              <a:t> — «один» и </a:t>
            </a:r>
            <a:r>
              <a:rPr lang="ru-RU" sz="2000" dirty="0" err="1" smtClean="0">
                <a:solidFill>
                  <a:schemeClr val="tx1"/>
                </a:solidFill>
              </a:rPr>
              <a:t>typos</a:t>
            </a:r>
            <a:r>
              <a:rPr lang="ru-RU" sz="2000" dirty="0" smtClean="0">
                <a:solidFill>
                  <a:schemeClr val="tx1"/>
                </a:solidFill>
              </a:rPr>
              <a:t> — «отпечаток») — это вид печатной графики.  Выполняется красками на глянцевой бумаге, а затем создает оттиск изображения. </a:t>
            </a:r>
            <a:endParaRPr lang="ru-RU" sz="2000" b="1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28184" y="5589240"/>
            <a:ext cx="2736304" cy="1080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затейливые отпечатки </a:t>
            </a:r>
          </a:p>
          <a:p>
            <a:pPr marL="365760" indent="-283464"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являются источником</a:t>
            </a:r>
          </a:p>
          <a:p>
            <a:pPr marL="365760" indent="-283464"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интересных ассоциаций</a:t>
            </a:r>
            <a:endParaRPr lang="ru-RU" b="1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3528" y="2060848"/>
            <a:ext cx="2952328" cy="194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 algn="ctr"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пробуждает творческое</a:t>
            </a:r>
          </a:p>
          <a:p>
            <a:pPr marL="365760" indent="-283464" algn="ctr"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воображение, фантазию,</a:t>
            </a:r>
          </a:p>
          <a:p>
            <a:pPr marL="365760" indent="-283464" algn="ctr"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вызывает  у участников</a:t>
            </a:r>
          </a:p>
          <a:p>
            <a:pPr marL="365760" indent="-283464" algn="ctr"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философские</a:t>
            </a:r>
          </a:p>
          <a:p>
            <a:pPr marL="365760" indent="-283464" algn="ctr"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размышления</a:t>
            </a:r>
          </a:p>
          <a:p>
            <a:pPr marL="365760" indent="-283464" algn="ctr"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 и глубокие чувства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9512" y="5877272"/>
            <a:ext cx="5904656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«Не ищи вокруг напрасно, а в себе ты поищи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 Расцветающие краски - монотипии души»</a:t>
            </a:r>
            <a:r>
              <a:rPr lang="ru-RU" sz="2400" i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b="1" i="1" dirty="0" smtClean="0">
                <a:solidFill>
                  <a:srgbClr val="002060"/>
                </a:solidFill>
                <a:latin typeface="Monotype Corsiva" pitchFamily="66" charset="0"/>
              </a:rPr>
              <a:t>Шарден</a:t>
            </a:r>
          </a:p>
          <a:p>
            <a:endParaRPr lang="ru-RU" sz="24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marL="365760" indent="-283464">
              <a:defRPr/>
            </a:pPr>
            <a:endParaRPr lang="ru-RU" sz="2000" b="1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228184" y="2060848"/>
            <a:ext cx="2736304" cy="16561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новаторские свойства</a:t>
            </a:r>
          </a:p>
          <a:p>
            <a:pPr marL="365760" indent="-283464"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монотипии относятся  </a:t>
            </a:r>
          </a:p>
          <a:p>
            <a:pPr marL="365760" indent="-283464"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к психотерапии </a:t>
            </a:r>
          </a:p>
          <a:p>
            <a:pPr marL="365760" indent="-283464"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и </a:t>
            </a:r>
            <a:r>
              <a:rPr lang="ru-RU" dirty="0" err="1" smtClean="0">
                <a:solidFill>
                  <a:schemeClr val="tx1"/>
                </a:solidFill>
              </a:rPr>
              <a:t>арт-терапии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pPr marL="365760" indent="-283464"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 используются как</a:t>
            </a:r>
          </a:p>
          <a:p>
            <a:pPr marL="365760" indent="-283464"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метод излечении</a:t>
            </a:r>
            <a:endParaRPr lang="ru-RU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8919" name="AutoShape 7" descr="https://vplate.ru/images/articles/orig/2021/10/monotipiya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21" name="AutoShape 9" descr="https://vplate.ru/images/articles/orig/2021/10/monotipiya-2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25" name="AutoShape 13" descr="https://vplate.ru/images/articles/orig/2021/10/monotipiya-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0" name="Picture 2" descr="https://downloader.disk.yandex.ru/preview/f100697e5139fc79b1f6836b36e035344d97dfc8b3cf20eed21c6a0dd5b2d50d/6478889c/zCZiDxIrni2bFOrfGbLXHwiAWxJJWvRC5NFBY8XIrAUJz6lvX6Ah2Z5Kb5QXxs17ZhHGJsPfL1BXWTUa1ccx6Q%3D%3D?uid=0&amp;filename=IMG_20230505_140054%7E2.jpg&amp;disposition=inline&amp;hash=&amp;limit=0&amp;content_type=image%2Fjpeg&amp;owner_uid=0&amp;tknv=v2&amp;size=1392x748"/>
          <p:cNvPicPr>
            <a:picLocks noChangeAspect="1" noChangeArrowheads="1"/>
          </p:cNvPicPr>
          <p:nvPr/>
        </p:nvPicPr>
        <p:blipFill>
          <a:blip r:embed="rId2" cstate="print"/>
          <a:srcRect l="14639" t="7143" r="12166" b="7143"/>
          <a:stretch>
            <a:fillRect/>
          </a:stretch>
        </p:blipFill>
        <p:spPr bwMode="auto">
          <a:xfrm>
            <a:off x="6660232" y="3789040"/>
            <a:ext cx="1967048" cy="1728192"/>
          </a:xfrm>
          <a:prstGeom prst="rect">
            <a:avLst/>
          </a:prstGeom>
          <a:noFill/>
        </p:spPr>
      </p:pic>
      <p:sp>
        <p:nvSpPr>
          <p:cNvPr id="27652" name="AutoShape 4" descr="https://mail.yandex.ru/message_part/IMG_20230531_145138~2.jpg?_uid=34002610&amp;name=IMG_20230531_145138%7E2.jpg&amp;hid=1.10&amp;ids=182958734862030304&amp;no_disposition=y&amp;exif_rotate=y&amp;resize=y&amp;max_size=78x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4" name="AutoShape 6" descr="https://mail.yandex.ru/message_part/IMG_20230531_145138~2.jpg?_uid=34002610&amp;name=IMG_20230531_145138%7E2.jpg&amp;hid=1.10&amp;ids=182958734862030304&amp;no_disposition=y&amp;exif_rotate=y&amp;resize=y&amp;max_size=78x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" cstate="print"/>
          <a:srcRect l="38032" t="19000" r="39055" b="20000"/>
          <a:stretch>
            <a:fillRect/>
          </a:stretch>
        </p:blipFill>
        <p:spPr bwMode="auto">
          <a:xfrm>
            <a:off x="3563888" y="2132856"/>
            <a:ext cx="2304256" cy="345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4" cstate="print"/>
          <a:srcRect l="27793" t="19760" r="27320" b="27320"/>
          <a:stretch>
            <a:fillRect/>
          </a:stretch>
        </p:blipFill>
        <p:spPr bwMode="auto">
          <a:xfrm>
            <a:off x="539552" y="4149080"/>
            <a:ext cx="2376264" cy="15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15250" cy="43204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Инструкционная карта</a:t>
            </a:r>
            <a:endParaRPr lang="ru-RU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3717032"/>
            <a:ext cx="4897239" cy="288032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ru-RU" sz="2800" dirty="0" smtClean="0">
              <a:cs typeface="Times New Roman" pitchFamily="18" charset="0"/>
            </a:endParaRPr>
          </a:p>
          <a:p>
            <a:pPr algn="ctr">
              <a:buNone/>
              <a:defRPr/>
            </a:pPr>
            <a:endParaRPr lang="ru-RU" sz="2800" b="1" dirty="0" smtClean="0"/>
          </a:p>
          <a:p>
            <a:pPr marL="596646" indent="-514350" algn="just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29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124744"/>
            <a:ext cx="5040560" cy="50405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dirty="0" smtClean="0">
              <a:solidFill>
                <a:srgbClr val="002060"/>
              </a:solidFill>
            </a:endParaRPr>
          </a:p>
          <a:p>
            <a:pPr lvl="1"/>
            <a:r>
              <a:rPr lang="ru-RU" b="1" dirty="0" smtClean="0">
                <a:solidFill>
                  <a:srgbClr val="002060"/>
                </a:solidFill>
              </a:rPr>
              <a:t>1</a:t>
            </a:r>
            <a:r>
              <a:rPr lang="ru-RU" sz="2000" b="1" dirty="0" smtClean="0">
                <a:solidFill>
                  <a:srgbClr val="002060"/>
                </a:solidFill>
              </a:rPr>
              <a:t>. Подумать над образом, выбрать тему, цветовую гамму.</a:t>
            </a:r>
          </a:p>
          <a:p>
            <a:pPr lvl="1"/>
            <a:r>
              <a:rPr lang="ru-RU" sz="2000" b="1" dirty="0" smtClean="0">
                <a:solidFill>
                  <a:srgbClr val="002060"/>
                </a:solidFill>
              </a:rPr>
              <a:t>2. Согнуть лист бумаги пополам.</a:t>
            </a:r>
          </a:p>
          <a:p>
            <a:pPr lvl="1"/>
            <a:r>
              <a:rPr lang="ru-RU" sz="2000" b="1" dirty="0" smtClean="0">
                <a:solidFill>
                  <a:srgbClr val="002060"/>
                </a:solidFill>
              </a:rPr>
              <a:t>3. Нанести краски на первую половину бумаги: пятнами, кляксами, линиями.</a:t>
            </a:r>
          </a:p>
          <a:p>
            <a:pPr lvl="1"/>
            <a:r>
              <a:rPr lang="ru-RU" sz="2000" b="1" dirty="0" smtClean="0">
                <a:solidFill>
                  <a:srgbClr val="002060"/>
                </a:solidFill>
              </a:rPr>
              <a:t>4. Увлажнить вторую половину бумаги.</a:t>
            </a:r>
          </a:p>
          <a:p>
            <a:pPr lvl="1"/>
            <a:r>
              <a:rPr lang="ru-RU" sz="2000" b="1" dirty="0" smtClean="0">
                <a:solidFill>
                  <a:srgbClr val="002060"/>
                </a:solidFill>
              </a:rPr>
              <a:t>5. Влажную половину наложить на первую половину с краской. </a:t>
            </a:r>
          </a:p>
          <a:p>
            <a:pPr lvl="1"/>
            <a:r>
              <a:rPr lang="ru-RU" sz="2000" b="1" dirty="0" smtClean="0">
                <a:solidFill>
                  <a:srgbClr val="002060"/>
                </a:solidFill>
              </a:rPr>
              <a:t>6. Прижать, но не выдавливать краску.   Снять оттиск.</a:t>
            </a:r>
          </a:p>
          <a:p>
            <a:pPr lvl="1"/>
            <a:r>
              <a:rPr lang="ru-RU" sz="2000" b="1" dirty="0" smtClean="0">
                <a:solidFill>
                  <a:srgbClr val="002060"/>
                </a:solidFill>
              </a:rPr>
              <a:t>7. Поправить тонкой кистью, дорисовать нужные детали.</a:t>
            </a:r>
          </a:p>
          <a:p>
            <a:pPr lvl="1"/>
            <a:r>
              <a:rPr lang="ru-RU" sz="2000" b="1" dirty="0" smtClean="0">
                <a:solidFill>
                  <a:srgbClr val="002060"/>
                </a:solidFill>
              </a:rPr>
              <a:t>8. Высушить монотипию.</a:t>
            </a:r>
          </a:p>
          <a:p>
            <a:pPr lvl="1"/>
            <a:r>
              <a:rPr lang="ru-RU" sz="2000" b="1" dirty="0" smtClean="0">
                <a:solidFill>
                  <a:srgbClr val="002060"/>
                </a:solidFill>
              </a:rPr>
              <a:t>9. Оформить работу.</a:t>
            </a:r>
          </a:p>
          <a:p>
            <a:pPr marL="365760" indent="-283464" algn="ctr">
              <a:defRPr/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5605" name="Picture 5" descr="https://nito4ka.ru/wp-content/uploads/2022/12/monotipiya-59.jpg"/>
          <p:cNvPicPr>
            <a:picLocks noChangeAspect="1" noChangeArrowheads="1"/>
          </p:cNvPicPr>
          <p:nvPr/>
        </p:nvPicPr>
        <p:blipFill>
          <a:blip r:embed="rId2" cstate="print"/>
          <a:srcRect l="986" r="70232" b="66483"/>
          <a:stretch>
            <a:fillRect/>
          </a:stretch>
        </p:blipFill>
        <p:spPr bwMode="auto">
          <a:xfrm>
            <a:off x="5364088" y="764704"/>
            <a:ext cx="1741694" cy="1372470"/>
          </a:xfrm>
          <a:prstGeom prst="rect">
            <a:avLst/>
          </a:prstGeom>
          <a:noFill/>
        </p:spPr>
      </p:pic>
      <p:pic>
        <p:nvPicPr>
          <p:cNvPr id="10" name="Picture 5" descr="https://nito4ka.ru/wp-content/uploads/2022/12/monotipiya-59.jpg"/>
          <p:cNvPicPr>
            <a:picLocks noChangeAspect="1" noChangeArrowheads="1"/>
          </p:cNvPicPr>
          <p:nvPr/>
        </p:nvPicPr>
        <p:blipFill>
          <a:blip r:embed="rId2" cstate="print"/>
          <a:srcRect l="39246" t="1676" r="36199" b="66483"/>
          <a:stretch>
            <a:fillRect/>
          </a:stretch>
        </p:blipFill>
        <p:spPr bwMode="auto">
          <a:xfrm>
            <a:off x="7236296" y="1628800"/>
            <a:ext cx="1728192" cy="1516400"/>
          </a:xfrm>
          <a:prstGeom prst="rect">
            <a:avLst/>
          </a:prstGeom>
          <a:noFill/>
        </p:spPr>
      </p:pic>
      <p:pic>
        <p:nvPicPr>
          <p:cNvPr id="12" name="Picture 5" descr="https://nito4ka.ru/wp-content/uploads/2022/12/monotipiya-59.jpg"/>
          <p:cNvPicPr>
            <a:picLocks noChangeAspect="1" noChangeArrowheads="1"/>
          </p:cNvPicPr>
          <p:nvPr/>
        </p:nvPicPr>
        <p:blipFill>
          <a:blip r:embed="rId2" cstate="print"/>
          <a:srcRect l="66779" t="1523" r="8479" b="66483"/>
          <a:stretch>
            <a:fillRect/>
          </a:stretch>
        </p:blipFill>
        <p:spPr bwMode="auto">
          <a:xfrm>
            <a:off x="5364088" y="2996952"/>
            <a:ext cx="1728192" cy="1512168"/>
          </a:xfrm>
          <a:prstGeom prst="rect">
            <a:avLst/>
          </a:prstGeom>
          <a:noFill/>
        </p:spPr>
      </p:pic>
      <p:pic>
        <p:nvPicPr>
          <p:cNvPr id="14" name="Picture 5" descr="https://nito4ka.ru/wp-content/uploads/2022/12/monotipiya-59.jpg"/>
          <p:cNvPicPr>
            <a:picLocks noChangeAspect="1" noChangeArrowheads="1"/>
          </p:cNvPicPr>
          <p:nvPr/>
        </p:nvPicPr>
        <p:blipFill>
          <a:blip r:embed="rId2" cstate="print"/>
          <a:srcRect l="34020" t="35379" r="37220" b="34828"/>
          <a:stretch>
            <a:fillRect/>
          </a:stretch>
        </p:blipFill>
        <p:spPr bwMode="auto">
          <a:xfrm>
            <a:off x="5868144" y="4725144"/>
            <a:ext cx="2773677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9552" y="116632"/>
            <a:ext cx="8208912" cy="1584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indent="-283464" algn="ctr">
              <a:defRPr/>
            </a:pPr>
            <a:r>
              <a:rPr lang="ru-RU" sz="2000" b="1" dirty="0" err="1" smtClean="0">
                <a:solidFill>
                  <a:srgbClr val="002060"/>
                </a:solidFill>
                <a:cs typeface="Times New Roman" pitchFamily="18" charset="0"/>
              </a:rPr>
              <a:t>Сторителлинг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 (технология неформального обучения) </a:t>
            </a: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–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создание эмоциональных связей, с помощью которых можно управлять вниманием и чувствами слушателей, расставлять акценты, заостряя внимание на важных вещах для того, чтобы история оставалась в памяти на долгое время   </a:t>
            </a:r>
          </a:p>
        </p:txBody>
      </p:sp>
      <p:pic>
        <p:nvPicPr>
          <p:cNvPr id="39938" name="Picture 2" descr="https://myslide.ru/documents_7/5a53718a715b8c1fba539709ada24d75/img11.jpg"/>
          <p:cNvPicPr>
            <a:picLocks noChangeAspect="1" noChangeArrowheads="1"/>
          </p:cNvPicPr>
          <p:nvPr/>
        </p:nvPicPr>
        <p:blipFill>
          <a:blip r:embed="rId2" cstate="print"/>
          <a:srcRect l="62369" t="11340"/>
          <a:stretch>
            <a:fillRect/>
          </a:stretch>
        </p:blipFill>
        <p:spPr bwMode="auto">
          <a:xfrm>
            <a:off x="6228184" y="1844824"/>
            <a:ext cx="2664296" cy="4707909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251520" y="5661248"/>
            <a:ext cx="5760640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«В одной истории больше мудрости, чем во всей философии»  </a:t>
            </a:r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>Филипп </a:t>
            </a:r>
            <a:r>
              <a:rPr lang="ru-RU" sz="1600" b="1" dirty="0" err="1" smtClean="0">
                <a:solidFill>
                  <a:srgbClr val="002060"/>
                </a:solidFill>
                <a:latin typeface="Monotype Corsiva" pitchFamily="66" charset="0"/>
              </a:rPr>
              <a:t>Пуллман</a:t>
            </a:r>
            <a:endParaRPr lang="ru-RU" sz="16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marL="365760" indent="-283464">
              <a:defRPr/>
            </a:pPr>
            <a:endParaRPr lang="ru-RU" sz="2000" b="1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 cstate="print"/>
          <a:srcRect l="2853" r="4418" b="6162"/>
          <a:stretch>
            <a:fillRect/>
          </a:stretch>
        </p:blipFill>
        <p:spPr bwMode="auto">
          <a:xfrm>
            <a:off x="251520" y="1844824"/>
            <a:ext cx="569252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0472" t="23200" r="9521" b="16321"/>
          <a:stretch>
            <a:fillRect/>
          </a:stretch>
        </p:blipFill>
        <p:spPr bwMode="auto">
          <a:xfrm>
            <a:off x="-1016" y="620688"/>
            <a:ext cx="914501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14349</TotalTime>
  <Words>408</Words>
  <Application>Microsoft Office PowerPoint</Application>
  <PresentationFormat>Экран (4:3)</PresentationFormat>
  <Paragraphs>64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«Эффективные технологии развития творческих способностей детей»</vt:lpstr>
      <vt:lpstr>Слайд 2</vt:lpstr>
      <vt:lpstr>Слайд 3</vt:lpstr>
      <vt:lpstr>Слайд 4</vt:lpstr>
      <vt:lpstr>Слайд 5</vt:lpstr>
      <vt:lpstr>Слайд 6</vt:lpstr>
      <vt:lpstr>Инструкционная карта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Дорожная карта</dc:title>
  <dc:creator>Media-1</dc:creator>
  <cp:lastModifiedBy>Media-1</cp:lastModifiedBy>
  <cp:revision>127</cp:revision>
  <dcterms:created xsi:type="dcterms:W3CDTF">2021-03-17T04:52:12Z</dcterms:created>
  <dcterms:modified xsi:type="dcterms:W3CDTF">2023-08-27T06:44:44Z</dcterms:modified>
</cp:coreProperties>
</file>