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353" r:id="rId3"/>
    <p:sldId id="355" r:id="rId4"/>
    <p:sldId id="357" r:id="rId5"/>
    <p:sldId id="358" r:id="rId6"/>
    <p:sldId id="359" r:id="rId7"/>
    <p:sldId id="360" r:id="rId8"/>
    <p:sldId id="366" r:id="rId9"/>
    <p:sldId id="367" r:id="rId10"/>
    <p:sldId id="379" r:id="rId11"/>
    <p:sldId id="361" r:id="rId12"/>
    <p:sldId id="352" r:id="rId13"/>
    <p:sldId id="362" r:id="rId14"/>
    <p:sldId id="363" r:id="rId15"/>
    <p:sldId id="365" r:id="rId16"/>
    <p:sldId id="364" r:id="rId17"/>
    <p:sldId id="378" r:id="rId18"/>
    <p:sldId id="368" r:id="rId19"/>
    <p:sldId id="374" r:id="rId20"/>
    <p:sldId id="377" r:id="rId21"/>
    <p:sldId id="376" r:id="rId22"/>
    <p:sldId id="3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00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A040-564C-48B6-941D-3F156D553328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50" cy="5314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Визитная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 карточка 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программы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3717032"/>
            <a:ext cx="4897239" cy="28803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800" dirty="0" smtClean="0">
              <a:cs typeface="Times New Roman" pitchFamily="18" charset="0"/>
            </a:endParaRPr>
          </a:p>
          <a:p>
            <a:pPr algn="ctr">
              <a:buNone/>
              <a:defRPr/>
            </a:pPr>
            <a:endParaRPr lang="ru-RU" sz="2800" b="1" dirty="0" smtClean="0"/>
          </a:p>
          <a:p>
            <a:pPr marL="596646" indent="-51435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s://sun9-86.userapi.com/impg/iPbv8AEKy2IGCDeCyahSwX0V2o0iyTxyg5UsQQ/pi7jrL_YvtE.jpg?size=1280x960&amp;quality=96&amp;sign=f7b052242618cb9367bad23346d64e9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528392" cy="2736304"/>
          </a:xfrm>
          <a:prstGeom prst="rect">
            <a:avLst/>
          </a:prstGeom>
          <a:noFill/>
        </p:spPr>
      </p:pic>
      <p:pic>
        <p:nvPicPr>
          <p:cNvPr id="6" name="Picture 4" descr="https://sun9-10.userapi.com/impg/nxNQ9k0k3iyoq1T4IG8hjFIqxdaWC7AsUWbljw/g9wi8ZEZOuA.jpg?size=1280x960&amp;quality=96&amp;sign=cec1fb14563cc173d813a399830f9d1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3456384" cy="2592288"/>
          </a:xfrm>
          <a:prstGeom prst="rect">
            <a:avLst/>
          </a:prstGeom>
          <a:noFill/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4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4067944" y="908720"/>
            <a:ext cx="4896544" cy="3600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Дополнительная</a:t>
            </a:r>
          </a:p>
          <a:p>
            <a:pPr marL="365760" indent="-283464" algn="ctr"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общеобразовательная</a:t>
            </a:r>
          </a:p>
          <a:p>
            <a:pPr marL="365760" indent="-283464" algn="ctr">
              <a:defRPr/>
            </a:pPr>
            <a:r>
              <a:rPr lang="ru-RU" sz="2000" b="1" dirty="0" err="1" smtClean="0">
                <a:solidFill>
                  <a:schemeClr val="tx1"/>
                </a:solidFill>
                <a:cs typeface="Times New Roman" pitchFamily="18" charset="0"/>
              </a:rPr>
              <a:t>общеразвивающая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 программа</a:t>
            </a:r>
          </a:p>
          <a:p>
            <a:pPr marL="365760" indent="-283464" algn="ctr"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«Друзья волшебной кисти»: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Направленность: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художественная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Уровень программы: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базовый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Возраст обучающихся: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7-14 лет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Срок реализации: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3 года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Вид программы: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модифицированная</a:t>
            </a:r>
          </a:p>
          <a:p>
            <a:pPr>
              <a:buNone/>
              <a:defRPr/>
            </a:pPr>
            <a:r>
              <a:rPr lang="ru-RU" sz="2000" b="1" smtClean="0">
                <a:solidFill>
                  <a:schemeClr val="tx1"/>
                </a:solidFill>
                <a:cs typeface="Times New Roman" pitchFamily="18" charset="0"/>
              </a:rPr>
              <a:t>Программа 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реализуется: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на основе ПФ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1960" y="4653136"/>
            <a:ext cx="4752528" cy="2016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endParaRPr lang="ru-RU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     Программа прошла независимую экспертизу качества, рекомендована для формирования Реестра программ, включенных в систему персонифицированного финансирования</a:t>
            </a:r>
            <a:r>
              <a:rPr lang="ru-RU" sz="2000" dirty="0" smtClean="0"/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9683" t="27400" r="42595" b="15481"/>
          <a:stretch>
            <a:fillRect/>
          </a:stretch>
        </p:blipFill>
        <p:spPr bwMode="auto">
          <a:xfrm>
            <a:off x="1403648" y="260648"/>
            <a:ext cx="6264696" cy="421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4581128"/>
            <a:ext cx="7920880" cy="1872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Особое внимание уделяю  проектной деятельности, в которую  включаю элементы технологии дизайн - мышления.  В ходе работы над проектами развивается способность учащихся к </a:t>
            </a:r>
            <a:r>
              <a:rPr lang="ru-RU" sz="2000" b="1" dirty="0" err="1" smtClean="0">
                <a:solidFill>
                  <a:schemeClr val="tx1"/>
                </a:solidFill>
              </a:rPr>
              <a:t>эмпатии</a:t>
            </a:r>
            <a:r>
              <a:rPr lang="ru-RU" sz="2000" b="1" dirty="0" smtClean="0">
                <a:solidFill>
                  <a:schemeClr val="tx1"/>
                </a:solidFill>
              </a:rPr>
              <a:t>, формируется умение задавать вопросы, формулировать проблему, генерировать идеи и наглядно представлять свой замысел.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50" cy="5314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Формы 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 аттес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тации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3356992"/>
            <a:ext cx="4897239" cy="28803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800" dirty="0" smtClean="0">
              <a:cs typeface="Times New Roman" pitchFamily="18" charset="0"/>
            </a:endParaRPr>
          </a:p>
          <a:p>
            <a:pPr algn="ctr">
              <a:buNone/>
              <a:defRPr/>
            </a:pPr>
            <a:endParaRPr lang="ru-RU" sz="2800" b="1" dirty="0" smtClean="0"/>
          </a:p>
          <a:p>
            <a:pPr marL="596646" indent="-51435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51520" y="836712"/>
            <a:ext cx="8712968" cy="10081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Вводный контроль. возможностей по итогам выполнения творческого задания. Проводится в </a:t>
            </a:r>
            <a:r>
              <a:rPr lang="ru-RU" sz="2000" b="1" i="1" dirty="0" smtClean="0">
                <a:solidFill>
                  <a:schemeClr val="tx1"/>
                </a:solidFill>
              </a:rPr>
              <a:t>форме собеседования</a:t>
            </a:r>
            <a:r>
              <a:rPr lang="ru-RU" sz="2000" b="1" dirty="0" smtClean="0">
                <a:solidFill>
                  <a:schemeClr val="tx1"/>
                </a:solidFill>
              </a:rPr>
              <a:t> с учащимися и их родителями.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581128"/>
            <a:ext cx="8712968" cy="20882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Формы итогового контроля: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</a:t>
            </a:r>
            <a:r>
              <a:rPr lang="ru-RU" sz="2000" b="1" dirty="0" err="1" smtClean="0">
                <a:solidFill>
                  <a:schemeClr val="tx1"/>
                </a:solidFill>
              </a:rPr>
              <a:t>квест</a:t>
            </a:r>
            <a:r>
              <a:rPr lang="ru-RU" sz="2000" b="1" dirty="0" smtClean="0">
                <a:solidFill>
                  <a:schemeClr val="tx1"/>
                </a:solidFill>
              </a:rPr>
              <a:t>: тестирование по теории изобразительного искусства (живописи) и диагностика достижения целевых ориентиров в области </a:t>
            </a:r>
            <a:r>
              <a:rPr lang="ru-RU" sz="2000" b="1" dirty="0" err="1" smtClean="0">
                <a:solidFill>
                  <a:schemeClr val="tx1"/>
                </a:solidFill>
              </a:rPr>
              <a:t>метапредметных</a:t>
            </a:r>
            <a:r>
              <a:rPr lang="ru-RU" sz="2000" b="1" dirty="0" smtClean="0">
                <a:solidFill>
                  <a:schemeClr val="tx1"/>
                </a:solidFill>
              </a:rPr>
              <a:t> и личностных результатов освоения программы;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презентация и защита итоговой творческой работы осуществляется в форме выставки-экскурсии для родителей и педагогов ЦДО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3284984"/>
            <a:ext cx="8712968" cy="11521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Промежуточный контроль и итоговый контроль. </a:t>
            </a:r>
            <a:r>
              <a:rPr lang="ru-RU" sz="2000" b="1" i="1" dirty="0" smtClean="0">
                <a:solidFill>
                  <a:schemeClr val="tx1"/>
                </a:solidFill>
              </a:rPr>
              <a:t>Формы </a:t>
            </a:r>
            <a:r>
              <a:rPr lang="ru-RU" sz="2000" b="1" dirty="0" smtClean="0">
                <a:solidFill>
                  <a:schemeClr val="tx1"/>
                </a:solidFill>
              </a:rPr>
              <a:t>промежуточного контроля:  контрольный опрос;  защита </a:t>
            </a:r>
            <a:r>
              <a:rPr lang="ru-RU" sz="2000" b="1" dirty="0" err="1" smtClean="0">
                <a:solidFill>
                  <a:schemeClr val="tx1"/>
                </a:solidFill>
              </a:rPr>
              <a:t>изопроекта</a:t>
            </a:r>
            <a:r>
              <a:rPr lang="ru-RU" sz="2000" b="1" dirty="0" smtClean="0">
                <a:solidFill>
                  <a:schemeClr val="tx1"/>
                </a:solidFill>
              </a:rPr>
              <a:t> (рисунка, композиции); презентация творческого </a:t>
            </a:r>
            <a:r>
              <a:rPr lang="ru-RU" sz="2000" b="1" dirty="0" err="1" smtClean="0">
                <a:solidFill>
                  <a:schemeClr val="tx1"/>
                </a:solidFill>
              </a:rPr>
              <a:t>портфолио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2060848"/>
            <a:ext cx="871296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Текущий контроль. Осуществляется на занятиях в течение учебного года </a:t>
            </a:r>
            <a:r>
              <a:rPr lang="ru-RU" sz="2000" b="1" i="1" dirty="0" smtClean="0">
                <a:solidFill>
                  <a:schemeClr val="tx1"/>
                </a:solidFill>
              </a:rPr>
              <a:t>в форме</a:t>
            </a:r>
            <a:r>
              <a:rPr lang="ru-RU" sz="2000" b="1" dirty="0" smtClean="0">
                <a:solidFill>
                  <a:schemeClr val="tx1"/>
                </a:solidFill>
              </a:rPr>
              <a:t> устных и письменных опросов, тестовых заданий, оценки результатов выполнения работ учащимися. 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Критерии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определения </a:t>
            </a:r>
            <a:r>
              <a:rPr lang="ru-RU" sz="3200" b="1" dirty="0" smtClean="0">
                <a:solidFill>
                  <a:srgbClr val="00B050"/>
                </a:solidFill>
              </a:rPr>
              <a:t>уровней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освоения </a:t>
            </a:r>
            <a:r>
              <a:rPr lang="ru-RU" sz="3200" b="1" dirty="0" smtClean="0">
                <a:solidFill>
                  <a:srgbClr val="00B050"/>
                </a:solidFill>
              </a:rPr>
              <a:t>программы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учащимися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 cstate="print"/>
          <a:srcRect l="12045" t="19840" r="22278" b="12961"/>
          <a:stretch>
            <a:fillRect/>
          </a:stretch>
        </p:blipFill>
        <p:spPr bwMode="auto">
          <a:xfrm>
            <a:off x="323528" y="1196752"/>
            <a:ext cx="76319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 l="12201" t="20600" r="25810" b="31678"/>
          <a:stretch>
            <a:fillRect/>
          </a:stretch>
        </p:blipFill>
        <p:spPr bwMode="auto">
          <a:xfrm>
            <a:off x="2555776" y="4005064"/>
            <a:ext cx="658822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Критерии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определения </a:t>
            </a:r>
            <a:r>
              <a:rPr lang="ru-RU" sz="3200" b="1" dirty="0" smtClean="0">
                <a:solidFill>
                  <a:srgbClr val="00B050"/>
                </a:solidFill>
              </a:rPr>
              <a:t>уровней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освоения </a:t>
            </a:r>
            <a:r>
              <a:rPr lang="ru-RU" sz="3200" b="1" dirty="0" smtClean="0">
                <a:solidFill>
                  <a:srgbClr val="00B050"/>
                </a:solidFill>
              </a:rPr>
              <a:t>программы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учащимися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 l="12518" t="19000" r="22278" b="33120"/>
          <a:stretch>
            <a:fillRect/>
          </a:stretch>
        </p:blipFill>
        <p:spPr bwMode="auto">
          <a:xfrm>
            <a:off x="323528" y="1196752"/>
            <a:ext cx="784508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 l="12518" t="22360" r="22751" b="9601"/>
          <a:stretch>
            <a:fillRect/>
          </a:stretch>
        </p:blipFill>
        <p:spPr bwMode="auto">
          <a:xfrm>
            <a:off x="2483768" y="2780928"/>
            <a:ext cx="6336704" cy="374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Формы </a:t>
            </a:r>
            <a:r>
              <a:rPr lang="ru-RU" sz="3200" b="1" dirty="0" smtClean="0">
                <a:solidFill>
                  <a:srgbClr val="00B0F0"/>
                </a:solidFill>
              </a:rPr>
              <a:t>фиксации </a:t>
            </a:r>
            <a:r>
              <a:rPr lang="ru-RU" sz="3200" b="1" dirty="0" smtClean="0">
                <a:solidFill>
                  <a:srgbClr val="00B050"/>
                </a:solidFill>
              </a:rPr>
              <a:t>уровней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освоения </a:t>
            </a:r>
            <a:r>
              <a:rPr lang="ru-RU" sz="3200" b="1" dirty="0" smtClean="0">
                <a:solidFill>
                  <a:srgbClr val="00B050"/>
                </a:solidFill>
              </a:rPr>
              <a:t>программы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учащимися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 l="12990" t="24880" r="21333" b="12121"/>
          <a:stretch>
            <a:fillRect/>
          </a:stretch>
        </p:blipFill>
        <p:spPr bwMode="auto">
          <a:xfrm>
            <a:off x="251520" y="1412776"/>
            <a:ext cx="854110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Формы </a:t>
            </a:r>
            <a:r>
              <a:rPr lang="ru-RU" sz="3200" b="1" dirty="0" smtClean="0">
                <a:solidFill>
                  <a:srgbClr val="00B0F0"/>
                </a:solidFill>
              </a:rPr>
              <a:t>фиксации </a:t>
            </a:r>
            <a:r>
              <a:rPr lang="ru-RU" sz="3200" b="1" dirty="0" smtClean="0">
                <a:solidFill>
                  <a:srgbClr val="00B050"/>
                </a:solidFill>
              </a:rPr>
              <a:t>уровней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освоения </a:t>
            </a:r>
            <a:r>
              <a:rPr lang="ru-RU" sz="3200" b="1" dirty="0" smtClean="0">
                <a:solidFill>
                  <a:srgbClr val="00B050"/>
                </a:solidFill>
              </a:rPr>
              <a:t>программы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F0"/>
                </a:solidFill>
              </a:rPr>
              <a:t>учащимися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340768"/>
            <a:ext cx="5688632" cy="50405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Кроме того, программой </a:t>
            </a:r>
            <a:r>
              <a:rPr lang="ru-RU" sz="2000" b="1" smtClean="0">
                <a:solidFill>
                  <a:schemeClr val="tx1"/>
                </a:solidFill>
              </a:rPr>
              <a:t>предусмотрены также следующие </a:t>
            </a:r>
            <a:r>
              <a:rPr lang="ru-RU" sz="2000" b="1" dirty="0" smtClean="0">
                <a:solidFill>
                  <a:schemeClr val="tx1"/>
                </a:solidFill>
              </a:rPr>
              <a:t>формы фиксации результатов: 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грамоты, дипломы, фотоматериалы, </a:t>
            </a:r>
            <a:r>
              <a:rPr lang="ru-RU" sz="2000" b="1" dirty="0" err="1" smtClean="0">
                <a:solidFill>
                  <a:schemeClr val="tx1"/>
                </a:solidFill>
              </a:rPr>
              <a:t>портфолио</a:t>
            </a:r>
            <a:r>
              <a:rPr lang="ru-RU" sz="2000" b="1" dirty="0" smtClean="0">
                <a:solidFill>
                  <a:schemeClr val="tx1"/>
                </a:solidFill>
              </a:rPr>
              <a:t>, протоколы аттестации, информация в СМИ, диагностическая карта освоения дополнительной образовательной программы карта учета творческих достижений учащихся, анкета для родителей.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В конце изучения каждого раздела проводится просмотр, анализ работ детей и отбор лучших работ для участия в выставках и конкурсах. </a:t>
            </a:r>
          </a:p>
          <a:p>
            <a:pPr algn="ctr"/>
            <a:endParaRPr lang="ru-RU" dirty="0"/>
          </a:p>
        </p:txBody>
      </p:sp>
      <p:pic>
        <p:nvPicPr>
          <p:cNvPr id="129028" name="Picture 4" descr="http://encdo.daservis.ru/wp-content/uploads/2021/03/66180b2be965b1c344b4b2cf9691be97-sca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851335"/>
            <a:ext cx="2232248" cy="3153729"/>
          </a:xfrm>
          <a:prstGeom prst="rect">
            <a:avLst/>
          </a:prstGeom>
          <a:noFill/>
        </p:spPr>
      </p:pic>
      <p:pic>
        <p:nvPicPr>
          <p:cNvPr id="129030" name="Picture 6" descr="http://encdo.daservis.ru/wp-content/uploads/2021/03/2a05ac91528f0f8aeefbb76fe206eefd-sca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501008"/>
            <a:ext cx="2094082" cy="2958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Методи</a:t>
            </a:r>
            <a:r>
              <a:rPr lang="ru-RU" sz="3200" b="1" dirty="0" smtClean="0">
                <a:solidFill>
                  <a:srgbClr val="00B0F0"/>
                </a:solidFill>
              </a:rPr>
              <a:t>ческие ма</a:t>
            </a:r>
            <a:r>
              <a:rPr lang="ru-RU" sz="3200" b="1" dirty="0" smtClean="0">
                <a:solidFill>
                  <a:srgbClr val="00B050"/>
                </a:solidFill>
              </a:rPr>
              <a:t>териалы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8160" r="22751" b="20000"/>
          <a:stretch>
            <a:fillRect/>
          </a:stretch>
        </p:blipFill>
        <p:spPr bwMode="auto">
          <a:xfrm>
            <a:off x="323528" y="908720"/>
            <a:ext cx="7670691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 l="13146" t="19760" r="36064" b="58400"/>
          <a:stretch>
            <a:fillRect/>
          </a:stretch>
        </p:blipFill>
        <p:spPr bwMode="auto">
          <a:xfrm>
            <a:off x="1403648" y="2636912"/>
            <a:ext cx="77403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3146" t="59239" r="36064" b="20601"/>
          <a:stretch>
            <a:fillRect/>
          </a:stretch>
        </p:blipFill>
        <p:spPr bwMode="auto">
          <a:xfrm>
            <a:off x="1403648" y="4941168"/>
            <a:ext cx="77403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 l="12673" t="19760" r="43152" b="58719"/>
          <a:stretch>
            <a:fillRect/>
          </a:stretch>
        </p:blipFill>
        <p:spPr bwMode="auto">
          <a:xfrm>
            <a:off x="2411760" y="5013176"/>
            <a:ext cx="673224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Дидакти</a:t>
            </a:r>
            <a:r>
              <a:rPr lang="ru-RU" sz="3200" b="1" dirty="0" smtClean="0">
                <a:solidFill>
                  <a:srgbClr val="00B0F0"/>
                </a:solidFill>
              </a:rPr>
              <a:t>ческий </a:t>
            </a:r>
            <a:r>
              <a:rPr lang="ru-RU" sz="3200" b="1" dirty="0" smtClean="0">
                <a:solidFill>
                  <a:srgbClr val="00B050"/>
                </a:solidFill>
              </a:rPr>
              <a:t>материал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 l="21968" t="17320" r="28893" b="7921"/>
          <a:stretch>
            <a:fillRect/>
          </a:stretch>
        </p:blipFill>
        <p:spPr bwMode="auto">
          <a:xfrm>
            <a:off x="827584" y="1052736"/>
            <a:ext cx="462793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 l="25903" t="20600" r="33463" b="13881"/>
          <a:stretch>
            <a:fillRect/>
          </a:stretch>
        </p:blipFill>
        <p:spPr bwMode="auto">
          <a:xfrm>
            <a:off x="6156176" y="1124744"/>
            <a:ext cx="269937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/>
          <a:srcRect l="16453" t="18080" r="24958" b="12201"/>
          <a:stretch>
            <a:fillRect/>
          </a:stretch>
        </p:blipFill>
        <p:spPr bwMode="auto">
          <a:xfrm>
            <a:off x="5508104" y="3861048"/>
            <a:ext cx="3456384" cy="231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 l="18815" t="29840" r="25903" b="4641"/>
          <a:stretch>
            <a:fillRect/>
          </a:stretch>
        </p:blipFill>
        <p:spPr bwMode="auto">
          <a:xfrm>
            <a:off x="251520" y="4365104"/>
            <a:ext cx="3384376" cy="22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6" cstate="print"/>
          <a:srcRect l="20000" t="24800" r="25430" b="6321"/>
          <a:stretch>
            <a:fillRect/>
          </a:stretch>
        </p:blipFill>
        <p:spPr bwMode="auto">
          <a:xfrm>
            <a:off x="3707904" y="5085184"/>
            <a:ext cx="223123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7" cstate="print"/>
          <a:srcRect l="16453" t="18080" r="24013" b="5481"/>
          <a:stretch>
            <a:fillRect/>
          </a:stretch>
        </p:blipFill>
        <p:spPr bwMode="auto">
          <a:xfrm>
            <a:off x="3563888" y="1772816"/>
            <a:ext cx="229317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0" name="Picture 8"/>
          <p:cNvPicPr>
            <a:picLocks noChangeAspect="1" noChangeArrowheads="1"/>
          </p:cNvPicPr>
          <p:nvPr/>
        </p:nvPicPr>
        <p:blipFill>
          <a:blip r:embed="rId8" cstate="print"/>
          <a:srcRect l="24958" t="18080" r="44802" b="7161"/>
          <a:stretch>
            <a:fillRect/>
          </a:stretch>
        </p:blipFill>
        <p:spPr bwMode="auto">
          <a:xfrm>
            <a:off x="395536" y="1124744"/>
            <a:ext cx="18123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136904" cy="5314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Система 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воспитательной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работы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764704"/>
            <a:ext cx="4897239" cy="5832648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628800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364088" y="836712"/>
            <a:ext cx="3384376" cy="28803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ходе обучения учащиеся посещают и организуют музеи и выставки, встречаются с представителями творческих профессий, ветеранами, участвуют в благотворительных мероприятиях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4088" y="3933056"/>
            <a:ext cx="3528392" cy="2592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Межмуниципальном отделе министерства внутренних дел России «Енисейский» г. Енисейск, прошли две выставки работ учащихся Изостудии «Друзья волшебной кисти»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836712"/>
            <a:ext cx="4896544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Система воспитательной работы в рамках программы основывается на базовых принципах Стратегии развития воспитания в Российской Федерации до 2025 года, а также проекта «</a:t>
            </a:r>
            <a:r>
              <a:rPr lang="ru-RU" sz="2000" b="1" dirty="0" err="1" smtClean="0">
                <a:solidFill>
                  <a:schemeClr val="tx1"/>
                </a:solidFill>
              </a:rPr>
              <a:t>ПРОФориентир</a:t>
            </a:r>
            <a:r>
              <a:rPr lang="ru-RU" sz="2000" b="1" dirty="0" smtClean="0">
                <a:solidFill>
                  <a:schemeClr val="tx1"/>
                </a:solidFill>
              </a:rPr>
              <a:t>» ЦДО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20837" name="Picture 5" descr="http://encdo.daservis.ru/wp-content/uploads/2023/03/obceiwel424-1280x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66415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136904" cy="5314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Система 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воспитательной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работы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764704"/>
            <a:ext cx="4897239" cy="5832648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 flipH="1">
            <a:off x="10404648" y="476672"/>
            <a:ext cx="185565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5837" t="18133" r="32101" b="7090"/>
          <a:stretch>
            <a:fillRect/>
          </a:stretch>
        </p:blipFill>
        <p:spPr bwMode="auto">
          <a:xfrm>
            <a:off x="2915816" y="764704"/>
            <a:ext cx="59766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 descr="https://sun9-24.userapi.com/impf/c840135/v840135880/6e0d8/iFkzwuqn4rw.jpg?size=960x720&amp;quality=96&amp;sign=47b3ba515c7e944b69c09ac0c9cdfa7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2431125" cy="1823344"/>
          </a:xfrm>
          <a:prstGeom prst="rect">
            <a:avLst/>
          </a:prstGeom>
          <a:noFill/>
        </p:spPr>
      </p:pic>
      <p:pic>
        <p:nvPicPr>
          <p:cNvPr id="137220" name="Picture 4" descr="https://sun9-46.userapi.com/impf/c840626/v840626880/4cfc1/9YTai1SWg9g.jpg?size=960x718&amp;quality=96&amp;sign=6563b955aa24e135800ab538a9281fc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2936"/>
            <a:ext cx="2406953" cy="1800200"/>
          </a:xfrm>
          <a:prstGeom prst="rect">
            <a:avLst/>
          </a:prstGeom>
          <a:noFill/>
        </p:spPr>
      </p:pic>
      <p:pic>
        <p:nvPicPr>
          <p:cNvPr id="137222" name="Picture 6" descr="https://sun9-53.userapi.com/impf/c834104/v834104362/6155a/s_HbB-JlT3M.jpg?size=960x720&amp;quality=96&amp;sign=d7a81b24772d1246a07964a4f4dbb69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97152"/>
            <a:ext cx="2400266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136904" cy="531440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Актуал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ьность 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программы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764704"/>
            <a:ext cx="4897239" cy="5832648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 descr="https://crbsasovo.ru/images/now2019/effects-of-living-in-the-technological-world.jpg"/>
          <p:cNvPicPr>
            <a:picLocks noChangeAspect="1" noChangeArrowheads="1"/>
          </p:cNvPicPr>
          <p:nvPr/>
        </p:nvPicPr>
        <p:blipFill>
          <a:blip r:embed="rId3" cstate="print"/>
          <a:srcRect l="9169"/>
          <a:stretch>
            <a:fillRect/>
          </a:stretch>
        </p:blipFill>
        <p:spPr bwMode="auto">
          <a:xfrm>
            <a:off x="395536" y="260648"/>
            <a:ext cx="3024336" cy="2135712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3779912" y="908720"/>
            <a:ext cx="5040560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обусловлена Концепцией развития дополнительного образования детей до 2030 года  и национальным проектом «Успех каждого ребёнка». 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79912" y="2420888"/>
            <a:ext cx="5112568" cy="2304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определяется особой ролью зрительного образа в восприятии человека, культура  повернулась в сторону визуализации, детям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необходимы умения, которые помогут ориентироваться в потоке зрительных образов, отбирать то, что действительно ценно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4869160"/>
            <a:ext cx="4896544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. </a:t>
            </a:r>
            <a:r>
              <a:rPr lang="ru-RU" sz="2000" b="1" dirty="0" smtClean="0">
                <a:solidFill>
                  <a:schemeClr val="tx1"/>
                </a:solidFill>
              </a:rPr>
              <a:t>отвечает социальному запросу детей и родителей на творческий полезный  досуг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и усиливает роль художественно - практической деятельности как средства эстетического образования и воспитания детей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4" cstate="print"/>
          <a:srcRect l="45592" t="19000" r="34091" b="32280"/>
          <a:stretch>
            <a:fillRect/>
          </a:stretch>
        </p:blipFill>
        <p:spPr bwMode="auto">
          <a:xfrm>
            <a:off x="395536" y="2420888"/>
            <a:ext cx="30963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64896" cy="79208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Система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поощрений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социальной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успешности и 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проявлений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активной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жизненной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 позиции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учащихся и 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родителей 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+mj-lt"/>
              </a:rPr>
            </a:br>
            <a:endParaRPr lang="ru-RU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628800"/>
            <a:ext cx="4897239" cy="4968552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628800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51520" y="1556792"/>
            <a:ext cx="8496944" cy="50405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Учащиеся объединения «Друзья волшебной кисти» поощряются за: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успехи в работе объединения по итогам года;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участие и победу в творческих конкурсах;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поднятие престижа МАОУ ДО ЦДО всероссийских, региональных, муниципальных конкурах, фестивалях, социально-значимых акциях;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общественно-полезную деятельность и добровольный труд на благо ЦДО и социума.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Виды морального поощрения родителей за активное участие в жизни объединения и Центра дополнительного образования: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-за оказание спонсорской помощи объединению;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-за проявленную инициативу;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-за успехи в воспитании детей: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-за организацию деятельности по формированию здорового образа жизни;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-за творческие успехи ребенка.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50" cy="9361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Индивидуальный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образовательный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50"/>
                </a:solidFill>
              </a:rPr>
              <a:t>маршрут </a:t>
            </a:r>
            <a:r>
              <a:rPr lang="ru-RU" sz="2400" b="1" dirty="0" smtClean="0">
                <a:solidFill>
                  <a:srgbClr val="FF0000"/>
                </a:solidFill>
              </a:rPr>
              <a:t>для детей </a:t>
            </a:r>
            <a:r>
              <a:rPr lang="ru-RU" sz="2400" b="1" dirty="0" smtClean="0">
                <a:solidFill>
                  <a:srgbClr val="00B0F0"/>
                </a:solidFill>
              </a:rPr>
              <a:t>с особыми </a:t>
            </a:r>
            <a:r>
              <a:rPr lang="ru-RU" sz="2400" b="1" dirty="0" smtClean="0">
                <a:solidFill>
                  <a:srgbClr val="00B050"/>
                </a:solidFill>
              </a:rPr>
              <a:t>образовательными</a:t>
            </a:r>
            <a:r>
              <a:rPr lang="ru-RU" sz="2400" b="1" dirty="0" smtClean="0">
                <a:solidFill>
                  <a:srgbClr val="FF0000"/>
                </a:solidFill>
              </a:rPr>
              <a:t> потребностями: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3356992"/>
            <a:ext cx="4897239" cy="28803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800" dirty="0" smtClean="0">
              <a:cs typeface="Times New Roman" pitchFamily="18" charset="0"/>
            </a:endParaRPr>
          </a:p>
          <a:p>
            <a:pPr algn="ctr">
              <a:buNone/>
              <a:defRPr/>
            </a:pPr>
            <a:endParaRPr lang="ru-RU" sz="2800" b="1" dirty="0" smtClean="0"/>
          </a:p>
          <a:p>
            <a:pPr marL="596646" indent="-51435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sun9-44.userapi.com/impg/YEVwhjBT9hId6PqxX4NE-1din30RqpZaxaVLYw/rU1nxNkrMqo.jpg?size=1280x960&amp;quality=96&amp;sign=717e8bf29f59af5b524ad7567299ddf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360373" cy="2520280"/>
          </a:xfrm>
          <a:prstGeom prst="rect">
            <a:avLst/>
          </a:prstGeom>
          <a:noFill/>
        </p:spPr>
      </p:pic>
      <p:pic>
        <p:nvPicPr>
          <p:cNvPr id="11" name="Picture 6" descr="https://sun9-18.userapi.com/impg/DGOPguZKfot7KN3wdlzc_TdFeCDa1hEO7rG2vQ/KAYmxaqP_1Y.jpg?size=1280x960&amp;quality=96&amp;sign=57ed6fb04b77d86e3943fbfbe72d6e3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3288365" cy="252028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5837" t="22906" r="32996" b="7090"/>
          <a:stretch>
            <a:fillRect/>
          </a:stretch>
        </p:blipFill>
        <p:spPr bwMode="auto">
          <a:xfrm>
            <a:off x="3995936" y="1340768"/>
            <a:ext cx="49685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https://xn----7sbbajmca0all6a6aoic4v.xn--p1ai/media/old_images/posts/2021-06/1622538919_dsc_13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https://xn----7sbbajmca0all6a6aoic4v.xn--p1ai/media/old_images/posts/2021-06/1622538919_dsc_13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 l="9683" t="27400" r="42595" b="15481"/>
          <a:stretch>
            <a:fillRect/>
          </a:stretch>
        </p:blipFill>
        <p:spPr bwMode="auto">
          <a:xfrm>
            <a:off x="467543" y="404664"/>
            <a:ext cx="802147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50" cy="5314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Новиз</a:t>
            </a:r>
            <a:r>
              <a:rPr lang="ru-RU" sz="2800" dirty="0" smtClean="0">
                <a:solidFill>
                  <a:srgbClr val="00B0F0"/>
                </a:solidFill>
                <a:latin typeface="Arial Black" pitchFamily="34" charset="0"/>
              </a:rPr>
              <a:t>на прог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раммы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3356992"/>
            <a:ext cx="4897239" cy="28803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800" dirty="0" smtClean="0">
              <a:cs typeface="Times New Roman" pitchFamily="18" charset="0"/>
            </a:endParaRPr>
          </a:p>
          <a:p>
            <a:pPr algn="ctr">
              <a:buNone/>
              <a:defRPr/>
            </a:pPr>
            <a:endParaRPr lang="ru-RU" sz="2800" b="1" dirty="0" smtClean="0"/>
          </a:p>
          <a:p>
            <a:pPr marL="596646" indent="-51435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707904" y="908720"/>
            <a:ext cx="5256584" cy="1872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… заключается в интеграции содержания художественного образования и экологического образования, отражающего две стороны духовного и материального мира – искусства и природы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79912" y="2924944"/>
            <a:ext cx="5184576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endParaRPr lang="ru-RU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… экология природы, экология культуры - это грани одной проблемы - сохранения в человеке человечности, это основная смысловая установка программы.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51920" y="4869160"/>
            <a:ext cx="5112568" cy="144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… формирование у обучающихся универсальных компетенций XXI века в условиях дополнительного образования: </a:t>
            </a:r>
            <a:r>
              <a:rPr lang="ru-RU" sz="2000" b="1" dirty="0" err="1" smtClean="0">
                <a:solidFill>
                  <a:schemeClr val="tx1"/>
                </a:solidFill>
              </a:rPr>
              <a:t>креативность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8790" name="Picture 6" descr="https://sun9-32.userapi.com/impg/tUdH_k89SZIN_3uBZOaALOXMozzbOxHc-9aFkA/W_eNRVyPOXQ.jpg?size=810x1080&amp;quality=95&amp;sign=d64bfd01d637284e3e68333ef9a0db5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412276" cy="4549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46563" y="765175"/>
            <a:ext cx="4897437" cy="5832475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79512" y="188640"/>
            <a:ext cx="8784976" cy="208823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Цель программы</a:t>
            </a:r>
            <a:r>
              <a:rPr lang="ru-RU" sz="24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 освоение базовых знаний, умений и навыков художественно-изобразительной деятельности, развитие художественно-эстетических компетентностей средствами изобразительного искусства и экологии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2420888"/>
            <a:ext cx="8712968" cy="4176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Предметные: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изучить виды изобразительного искусства, его основные понятия и термины;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изучить особенности жанров изобразительного искусства и основы </a:t>
            </a:r>
            <a:r>
              <a:rPr lang="ru-RU" sz="2000" b="1" dirty="0" err="1" smtClean="0">
                <a:solidFill>
                  <a:schemeClr val="tx1"/>
                </a:solidFill>
              </a:rPr>
              <a:t>цветоведения</a:t>
            </a:r>
            <a:r>
              <a:rPr lang="ru-RU" sz="2000" b="1" dirty="0" smtClean="0">
                <a:solidFill>
                  <a:schemeClr val="tx1"/>
                </a:solidFill>
              </a:rPr>
              <a:t>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овладеть приемами размещения элементов композиции;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овладеть основными приёмами живописи кроющими (гуашевыми) и акварельными красками в соответствии с их свойствами;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освоить основные графические приемы и техники работы с графическими материалами;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формировать умение грамотно и четко выражать своё отношение к произведению искусства в словесной форме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46563" y="765175"/>
            <a:ext cx="4897437" cy="5832475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260648"/>
            <a:ext cx="8784976" cy="3528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 smtClean="0">
                <a:solidFill>
                  <a:schemeClr val="tx1"/>
                </a:solidFill>
              </a:rPr>
              <a:t>Метапредметные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развивать внимательность, наблюдательность, творческое воображение и фантазию;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формировать умения находить, сравнивать, анализировать, обобщать, преобразовывать визуальную информацию;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развивать навыки конструктивного общения, группового взаимодействия;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развивать навыки планирования собственной деятельности и оценки её результатов;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формировать навыки совместного творчества, работы в соавторстве; </a:t>
            </a:r>
          </a:p>
          <a:p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3977680"/>
            <a:ext cx="8784976" cy="2619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Личностные: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воспитывать эстетическое отношение к произведениям искусства и явлениям действительности;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воспитывать уважительное отношение к другим участникам творческого коллектива;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воспитывать уважение к культурным традициям города и страны;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- воспитывать интерес к изучению природы, умению видеть красоту окружающего мира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46563" y="765175"/>
            <a:ext cx="4897437" cy="5832475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412776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2987824" y="2924944"/>
            <a:ext cx="5904656" cy="2016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Во второй год обучения: знакомство учащихся  с основами декоративно-прикладного и народного искусства.  Тематическое планирование разбито на два блока: «Декоративное искусство вокруг нас» и «Истоки родного искусства».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59832" y="5013176"/>
            <a:ext cx="5832648" cy="1656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В третий год обучения: теоретические и практические занятия, пленэрная практика, направление на формирование основ начальной профессиональной художественной грамоты изображения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59832" y="188640"/>
            <a:ext cx="5904656" cy="2592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   В первый год обучения: знакомство с основами  изобразительного искусства (рисунок, графика, живопись). Блочно-тематическое планирование : «Времена года». Разделы блоков программы основываются на четырёх тематических разделах: «Явления природы», «Растения и животные», «Человек», «Космическое путешествие». </a:t>
            </a:r>
          </a:p>
          <a:p>
            <a:pPr algn="ctr"/>
            <a:endParaRPr lang="ru-RU" dirty="0"/>
          </a:p>
        </p:txBody>
      </p:sp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3" cstate="print"/>
          <a:srcRect l="24330" t="43360" r="56770" b="11281"/>
          <a:stretch>
            <a:fillRect/>
          </a:stretch>
        </p:blipFill>
        <p:spPr bwMode="auto">
          <a:xfrm>
            <a:off x="323528" y="260648"/>
            <a:ext cx="245360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9" descr="http://encdo.daservis.ru/wp-content/uploads/2022/05/img_20220414_141350-scaled-2560x1280.jpg"/>
          <p:cNvPicPr>
            <a:picLocks noChangeAspect="1" noChangeArrowheads="1"/>
          </p:cNvPicPr>
          <p:nvPr/>
        </p:nvPicPr>
        <p:blipFill>
          <a:blip r:embed="rId4" cstate="print"/>
          <a:srcRect l="3494" r="28371"/>
          <a:stretch>
            <a:fillRect/>
          </a:stretch>
        </p:blipFill>
        <p:spPr bwMode="auto">
          <a:xfrm>
            <a:off x="179512" y="4077072"/>
            <a:ext cx="2747503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136904" cy="53144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Планир</a:t>
            </a:r>
            <a:r>
              <a:rPr lang="ru-RU" sz="3200" b="1" dirty="0" smtClean="0">
                <a:solidFill>
                  <a:srgbClr val="00B0F0"/>
                </a:solidFill>
                <a:latin typeface="+mj-lt"/>
              </a:rPr>
              <a:t>уемые р</a:t>
            </a:r>
            <a:r>
              <a:rPr lang="ru-RU" sz="3200" b="1" dirty="0" smtClean="0">
                <a:solidFill>
                  <a:srgbClr val="00B050"/>
                </a:solidFill>
                <a:latin typeface="+mj-lt"/>
              </a:rPr>
              <a:t>езультаты</a:t>
            </a:r>
            <a:endParaRPr lang="ru-RU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764704"/>
            <a:ext cx="4897239" cy="5832648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628800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508104" y="908720"/>
            <a:ext cx="3384376" cy="28803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Метапредметные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chemeClr val="tx1"/>
                </a:solidFill>
              </a:rPr>
              <a:t>демонстрирует опыт индивидуального творчества;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- проявляет навыки активного сотрудничества в любом виде творческой деятельности; ...</a:t>
            </a:r>
          </a:p>
          <a:p>
            <a:pPr algn="ctr">
              <a:buFontTx/>
              <a:buChar char="-"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24128" y="3933056"/>
            <a:ext cx="3240360" cy="27363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B0F0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Предметные результаты: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Результаты первого года обучения: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Учащийся знает: …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Учащийся умеет:…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Результаты второго года обучения: …</a:t>
            </a:r>
          </a:p>
          <a:p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836712"/>
            <a:ext cx="4896544" cy="15121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B050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Личностные: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- демонстрирует эстетический и художественный вкус, фантазию, изобретательность; ….</a:t>
            </a: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124931" name="Picture 3" descr="https://sun9-19.userapi.com/impg/FA11fCEfOX4htGj-AgVj0MX5rThLbLBvis2L0A/NhdIxkuU1pw.jpg?size=1280x960&amp;quality=95&amp;sign=a391c93ef02beeb52351bfb598d9b5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011" y="2636912"/>
            <a:ext cx="5053069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096" y="620688"/>
            <a:ext cx="7237312" cy="53144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Формы и </a:t>
            </a:r>
            <a:r>
              <a:rPr lang="ru-RU" sz="2800" b="1" dirty="0" smtClean="0">
                <a:solidFill>
                  <a:srgbClr val="00B0F0"/>
                </a:solidFill>
                <a:latin typeface="+mj-lt"/>
              </a:rPr>
              <a:t>методы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+mj-lt"/>
              </a:rPr>
              <a:t>обучения,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применяемые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latin typeface="+mj-lt"/>
              </a:rPr>
              <a:t>при реализации </a:t>
            </a:r>
            <a:r>
              <a:rPr lang="ru-RU" sz="2800" b="1" dirty="0" smtClean="0">
                <a:solidFill>
                  <a:srgbClr val="00B050"/>
                </a:solidFill>
                <a:latin typeface="+mj-lt"/>
              </a:rPr>
              <a:t>программы: 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628800"/>
            <a:ext cx="4897239" cy="4968552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628800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220072" y="1196752"/>
            <a:ext cx="3744416" cy="51845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Формы проведения занятий.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Основной формой организации деятельности по программе является комбинированное занятие. Наряду с традиционными занятиями используются такие формы как творческая встреча, выставка, защита проектов, игра, конкурс, круглый стол, мастер-класс, презентация, экскурсия</a:t>
            </a:r>
          </a:p>
          <a:p>
            <a:pPr algn="ctr">
              <a:buFontTx/>
              <a:buChar char="-"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1124744"/>
            <a:ext cx="4824536" cy="5472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B050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Методы обучения</a:t>
            </a:r>
            <a:r>
              <a:rPr lang="ru-RU" sz="2000" b="1" dirty="0" smtClean="0">
                <a:solidFill>
                  <a:schemeClr val="tx1"/>
                </a:solidFill>
              </a:rPr>
              <a:t>, применяемые при реализации программы: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1. словесные (рассказ, лекция, беседа);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2. наглядные (иллюстрация, демонстрация);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3. практические (подготовка рабочего места, рисование, уборка, иные трудовые действия);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4. репродуктивные и проблемно-поисковые (от частного к общему, от общего к частному);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5. методы самостоятельной работы и работы под руководством  педагога;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6. методы самоанализа и самооценки (рефлексия)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096" y="620688"/>
            <a:ext cx="7237312" cy="53144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Педагогические </a:t>
            </a:r>
            <a:r>
              <a:rPr lang="ru-RU" sz="3200" b="1" dirty="0" smtClean="0">
                <a:solidFill>
                  <a:srgbClr val="00B0F0"/>
                </a:solidFill>
                <a:latin typeface="+mj-lt"/>
              </a:rPr>
              <a:t>технологии </a:t>
            </a:r>
            <a:r>
              <a:rPr lang="ru-RU" sz="3200" b="1" dirty="0" smtClean="0">
                <a:solidFill>
                  <a:srgbClr val="00B050"/>
                </a:solidFill>
                <a:latin typeface="+mj-lt"/>
              </a:rPr>
              <a:t>в учебном процессе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ru-RU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628800"/>
            <a:ext cx="4897239" cy="4968552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100" b="1" dirty="0" smtClean="0">
              <a:solidFill>
                <a:srgbClr val="7030A0"/>
              </a:solidFill>
            </a:endParaRPr>
          </a:p>
          <a:p>
            <a:pPr marL="596646" indent="-514350" algn="just" eaLnBrk="1" fontAlgn="auto" hangingPunct="1">
              <a:spcAft>
                <a:spcPts val="0"/>
              </a:spcAft>
              <a:buNone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l="25275" t="13120" r="46848" b="13801"/>
          <a:stretch>
            <a:fillRect/>
          </a:stretch>
        </p:blipFill>
        <p:spPr bwMode="auto">
          <a:xfrm>
            <a:off x="9972600" y="1628800"/>
            <a:ext cx="302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412776"/>
          <a:ext cx="8352928" cy="4896544"/>
        </p:xfrm>
        <a:graphic>
          <a:graphicData uri="http://schemas.openxmlformats.org/drawingml/2006/table">
            <a:tbl>
              <a:tblPr/>
              <a:tblGrid>
                <a:gridCol w="3556646"/>
                <a:gridCol w="4796282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Образовательные технологии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Обоснование применения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Личностно - ориентированные технологии обучения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Пробудить интерес, организовать совместную познавательную, творческую деятельность каждого ребенка.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Адаптированная система обучения в «динамических» и «статических» группах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Организовать сотворчество обучающихся в группах, совмещенное с индивидуальным обучением каждого ребенка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Игровые технологии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Максимально активизировать детей, создать условия успешности, эмоциональной приподнятости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Здоровье сберегающие технологии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Профилактика заболеваний и охрана физического и психического здоровья обучающихся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Технология «Мастерская»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Создание творческой атмосферы, психологического комфорта, рост личности педагога и обучающегося, радость общения и сотворчества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1237</Words>
  <Application>Microsoft Office PowerPoint</Application>
  <PresentationFormat>Экран (4:3)</PresentationFormat>
  <Paragraphs>143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Визитная карточка программы</vt:lpstr>
      <vt:lpstr>Актуальность программы</vt:lpstr>
      <vt:lpstr>Новизна программы</vt:lpstr>
      <vt:lpstr>Слайд 4</vt:lpstr>
      <vt:lpstr>Слайд 5</vt:lpstr>
      <vt:lpstr>Слайд 6</vt:lpstr>
      <vt:lpstr>Планируемые результаты</vt:lpstr>
      <vt:lpstr>Формы и методы обучения, применяемые при реализации программы:  </vt:lpstr>
      <vt:lpstr>Педагогические технологии в учебном процессе </vt:lpstr>
      <vt:lpstr>Слайд 10</vt:lpstr>
      <vt:lpstr>Формы  аттестации</vt:lpstr>
      <vt:lpstr>Критерии  определения уровней освоения программы учащимися</vt:lpstr>
      <vt:lpstr>Критерии  определения уровней освоения программы учащимися</vt:lpstr>
      <vt:lpstr>Формы фиксации уровней освоения программы учащимися</vt:lpstr>
      <vt:lpstr>Формы фиксации уровней освоения программы учащимися</vt:lpstr>
      <vt:lpstr>Методические материалы</vt:lpstr>
      <vt:lpstr>Дидактический материал</vt:lpstr>
      <vt:lpstr>Система воспитательной работы</vt:lpstr>
      <vt:lpstr>Система воспитательной работы</vt:lpstr>
      <vt:lpstr>  Система поощрений социальной успешности и проявлений активной жизненной позиции учащихся и родителей  </vt:lpstr>
      <vt:lpstr>Индивидуальный образовательный маршрут для детей с особыми образовательными потребностями: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Дорожная карта</dc:title>
  <dc:creator>Media-1</dc:creator>
  <cp:lastModifiedBy>Media-1</cp:lastModifiedBy>
  <cp:revision>101</cp:revision>
  <dcterms:created xsi:type="dcterms:W3CDTF">2021-03-17T04:52:12Z</dcterms:created>
  <dcterms:modified xsi:type="dcterms:W3CDTF">2023-04-13T03:29:54Z</dcterms:modified>
</cp:coreProperties>
</file>