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5"/>
  </p:notesMasterIdLst>
  <p:sldIdLst>
    <p:sldId id="486" r:id="rId2"/>
    <p:sldId id="533" r:id="rId3"/>
    <p:sldId id="560" r:id="rId4"/>
    <p:sldId id="561" r:id="rId5"/>
    <p:sldId id="534" r:id="rId6"/>
    <p:sldId id="538" r:id="rId7"/>
    <p:sldId id="537" r:id="rId8"/>
    <p:sldId id="536" r:id="rId9"/>
    <p:sldId id="547" r:id="rId10"/>
    <p:sldId id="553" r:id="rId11"/>
    <p:sldId id="554" r:id="rId12"/>
    <p:sldId id="555" r:id="rId13"/>
    <p:sldId id="557" r:id="rId14"/>
    <p:sldId id="548" r:id="rId15"/>
    <p:sldId id="542" r:id="rId16"/>
    <p:sldId id="549" r:id="rId17"/>
    <p:sldId id="539" r:id="rId18"/>
    <p:sldId id="543" r:id="rId19"/>
    <p:sldId id="540" r:id="rId20"/>
    <p:sldId id="541" r:id="rId21"/>
    <p:sldId id="544" r:id="rId22"/>
    <p:sldId id="556" r:id="rId23"/>
    <p:sldId id="559" r:id="rId24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FFFF"/>
    <a:srgbClr val="71113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2" autoAdjust="0"/>
    <p:restoredTop sz="87612" autoAdjust="0"/>
  </p:normalViewPr>
  <p:slideViewPr>
    <p:cSldViewPr>
      <p:cViewPr>
        <p:scale>
          <a:sx n="96" d="100"/>
          <a:sy n="96" d="100"/>
        </p:scale>
        <p:origin x="-1218" y="-444"/>
      </p:cViewPr>
      <p:guideLst>
        <p:guide orient="horz" pos="2160"/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9D3E25-2742-489F-BA4A-99D7A1FE9AA0}" type="datetimeFigureOut">
              <a:rPr lang="ru-RU" smtClean="0"/>
              <a:pPr/>
              <a:t>05.05.2024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6BC4A7-2468-48B7-B2BC-5D6F70C6A00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08241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54435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40417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73176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18519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4660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47573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48275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89951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7523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06705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30623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05.05.2024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63238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915566"/>
            <a:ext cx="4752528" cy="641721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+mn-lt"/>
              </a:rPr>
              <a:t>Тема индивидуального образовательного маршрута:</a:t>
            </a:r>
            <a:endParaRPr lang="ru-RU" sz="24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1707654"/>
            <a:ext cx="4464496" cy="1512168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3200" b="1" dirty="0" smtClean="0">
                <a:solidFill>
                  <a:srgbClr val="7030A0"/>
                </a:solidFill>
              </a:rPr>
              <a:t>«</a:t>
            </a:r>
            <a:r>
              <a:rPr lang="en-US" sz="3200" b="1" dirty="0" smtClean="0">
                <a:solidFill>
                  <a:srgbClr val="7030A0"/>
                </a:solidFill>
              </a:rPr>
              <a:t>STEM</a:t>
            </a:r>
            <a:r>
              <a:rPr lang="ru-RU" sz="3200" b="1" dirty="0" smtClean="0">
                <a:solidFill>
                  <a:srgbClr val="7030A0"/>
                </a:solidFill>
              </a:rPr>
              <a:t> - технологии в дополнительном образовании»</a:t>
            </a:r>
            <a:endParaRPr lang="ru-RU" sz="3200" b="1" dirty="0">
              <a:solidFill>
                <a:srgbClr val="7030A0"/>
              </a:solidFill>
            </a:endParaRPr>
          </a:p>
        </p:txBody>
      </p:sp>
      <p:pic>
        <p:nvPicPr>
          <p:cNvPr id="20" name="Picture 6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339502"/>
            <a:ext cx="3168352" cy="4455495"/>
          </a:xfrm>
          <a:prstGeom prst="rect">
            <a:avLst/>
          </a:prstGeom>
          <a:noFill/>
        </p:spPr>
      </p:pic>
      <p:sp>
        <p:nvSpPr>
          <p:cNvPr id="21" name="Скругленный прямоугольник 20"/>
          <p:cNvSpPr/>
          <p:nvPr/>
        </p:nvSpPr>
        <p:spPr>
          <a:xfrm>
            <a:off x="1475656" y="3507854"/>
            <a:ext cx="2880320" cy="100811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r>
              <a:rPr lang="ru-RU" b="1" dirty="0" smtClean="0">
                <a:solidFill>
                  <a:srgbClr val="7030A0"/>
                </a:solidFill>
              </a:rPr>
              <a:t>Разработка: Фирс А. И., педагог дополнительного образования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 l="2835" t="10760" r="10226" b="5241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 l="4485" t="10680" r="2433" b="9521"/>
          <a:stretch>
            <a:fillRect/>
          </a:stretch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 l="4013" t="38400" r="60078" b="7001"/>
          <a:stretch>
            <a:fillRect/>
          </a:stretch>
        </p:blipFill>
        <p:spPr bwMode="auto">
          <a:xfrm>
            <a:off x="323528" y="411510"/>
            <a:ext cx="2566808" cy="2195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 cstate="print"/>
          <a:srcRect l="14091" t="11361" r="24957" b="13880"/>
          <a:stretch>
            <a:fillRect/>
          </a:stretch>
        </p:blipFill>
        <p:spPr bwMode="auto">
          <a:xfrm>
            <a:off x="539552" y="2715766"/>
            <a:ext cx="3024336" cy="2086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5" descr="https://xn----7sbezlepktf.xn--p1ai/wp-content/uploads/2023/02/DSC030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339502"/>
            <a:ext cx="4104456" cy="2725615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139952" y="350785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/>
              <a:t>28 января 2024 года в г. Красноярске состоялся II Краевой чемпионат по </a:t>
            </a:r>
            <a:r>
              <a:rPr lang="ru-RU" dirty="0" err="1" smtClean="0"/>
              <a:t>Cuboro</a:t>
            </a:r>
            <a:r>
              <a:rPr lang="ru-RU" dirty="0" smtClean="0"/>
              <a:t>. Чемпионат состоял из двух этапов: эстафета и конструирование…..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WINDOWS\Temp\Rar$DIa11076.9689\image-02-05-24-01-28-1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 l="5430" t="18240" r="65748" b="12041"/>
          <a:stretch>
            <a:fillRect/>
          </a:stretch>
        </p:blipFill>
        <p:spPr bwMode="auto">
          <a:xfrm>
            <a:off x="179512" y="267494"/>
            <a:ext cx="3312368" cy="450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3635896" y="140548"/>
            <a:ext cx="5328592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40425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Цель: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развитие у учащихся первоначальных технических навыков и конструкторских умений через работу с образовательным конструктором «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Cuboro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».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40425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Calibri" pitchFamily="34" charset="0"/>
              </a:rPr>
              <a:t>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Задачи: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40425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Calibri" pitchFamily="34" charset="0"/>
              </a:rPr>
              <a:t>Предметная задача: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40425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- формирование умений и навыков конструирования, приобретения опыта при решении конструкторских задач, знакомство с конструкторами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Cuboro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40425" algn="l"/>
              </a:tabLst>
            </a:pP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Calibri" pitchFamily="34" charset="0"/>
              </a:rPr>
              <a:t>Метапредметные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Calibri" pitchFamily="34" charset="0"/>
              </a:rPr>
              <a:t> задачи: 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40425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- развитие творческой активности, самостоятельности в принятии оптимальных решений в различных ситуациях, развитие внимания, оперативной памяти, воображения, мышления (логического, комбинаторного, творческого);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40425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- развитие познавательного интереса детей дошкольного возраста к моделированию и конструированию.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40425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Личностная задача: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40425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- воспитание ответственности, высокой культуры, дисциплины, коммуникативных способностей.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95486"/>
            <a:ext cx="3744416" cy="641721"/>
          </a:xfrm>
          <a:solidFill>
            <a:srgbClr val="FFFFFF"/>
          </a:solidFill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+mn-lt"/>
              </a:rPr>
              <a:t>Мастер - класс</a:t>
            </a:r>
            <a:endParaRPr lang="ru-RU" sz="2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987574"/>
            <a:ext cx="5760640" cy="1296144"/>
          </a:xfrm>
          <a:solidFill>
            <a:srgbClr val="FFFFFF"/>
          </a:solidFill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«Развитие предпосылок инженерного мышления учащихся на основе конструктора CUBORO</a:t>
            </a:r>
            <a:r>
              <a:rPr lang="ru-RU" sz="2800" b="1" dirty="0" smtClean="0">
                <a:solidFill>
                  <a:schemeClr val="bg1"/>
                </a:solidFill>
              </a:rPr>
              <a:t>»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2499742"/>
            <a:ext cx="475252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Цель</a:t>
            </a:r>
            <a:r>
              <a:rPr lang="ru-RU" sz="2000" dirty="0" smtClean="0"/>
              <a:t>:  повышение профессионального мастерства и обучение педагогов теоретическим и практическим аспектам применения конструкторов нового поколения «</a:t>
            </a:r>
            <a:r>
              <a:rPr lang="en-US" sz="2000" dirty="0" smtClean="0"/>
              <a:t>CUBORO BASIS</a:t>
            </a:r>
            <a:endParaRPr lang="ru-RU" sz="2000" dirty="0"/>
          </a:p>
        </p:txBody>
      </p:sp>
      <p:pic>
        <p:nvPicPr>
          <p:cNvPr id="44034" name="Picture 2" descr="C:\WINDOWS\Temp\Rar$DIa11076.334\image-02-05-24-01-28-5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267494"/>
            <a:ext cx="3332969" cy="44439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 l="11573" t="19920" r="10466" b="9521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 l="20550" t="20760" r="19443" b="12041"/>
          <a:stretch>
            <a:fillRect/>
          </a:stretch>
        </p:blipFill>
        <p:spPr bwMode="auto">
          <a:xfrm>
            <a:off x="755576" y="743641"/>
            <a:ext cx="7416824" cy="4399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кругленный прямоугольник 2"/>
          <p:cNvSpPr/>
          <p:nvPr/>
        </p:nvSpPr>
        <p:spPr>
          <a:xfrm>
            <a:off x="395536" y="123478"/>
            <a:ext cx="8352928" cy="50405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r>
              <a:rPr lang="ru-RU" sz="2000" b="1" dirty="0" smtClean="0"/>
              <a:t>Первый этап</a:t>
            </a:r>
            <a:r>
              <a:rPr lang="ru-RU" sz="2000" dirty="0" smtClean="0"/>
              <a:t>. Игра в без карточек и заданий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AutoShape 2" descr="https://docviewer.yandex.ru/view/34002610/htmlimage?id=pgda-fph32s36tqf5mkftnm80tdghd2kvx39vf4btfsuq6d7txwui4uaifmf8wfqi2sov7wdz7glpjyi95i0rl3a9b4nd3hjxmnhs2qb&amp;&amp;&amp;name=bg-12.png&amp;dsid=887d05c609a0b87ec9f3363bfc2ddf2e&amp;width=1600&amp;height=9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2" cstate="print"/>
          <a:srcRect l="4827" t="8955" r="6391" b="3733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395536" y="123478"/>
            <a:ext cx="8352928" cy="50405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r>
              <a:rPr lang="ru-RU" sz="2000" b="1" dirty="0" smtClean="0"/>
              <a:t>Второй этап. </a:t>
            </a:r>
            <a:r>
              <a:rPr lang="ru-RU" sz="2000" dirty="0" smtClean="0"/>
              <a:t>Простые фигуры. Построение уровень за уровнем</a:t>
            </a: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 l="22440" t="29160" r="19916" b="9521"/>
          <a:stretch>
            <a:fillRect/>
          </a:stretch>
        </p:blipFill>
        <p:spPr bwMode="auto">
          <a:xfrm>
            <a:off x="971600" y="699542"/>
            <a:ext cx="7128792" cy="4265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 l="32101" r="34728" b="57550"/>
          <a:stretch>
            <a:fillRect/>
          </a:stretch>
        </p:blipFill>
        <p:spPr bwMode="auto">
          <a:xfrm>
            <a:off x="7236295" y="123478"/>
            <a:ext cx="579179" cy="555166"/>
          </a:xfrm>
          <a:prstGeom prst="rect">
            <a:avLst/>
          </a:prstGeom>
          <a:noFill/>
        </p:spPr>
      </p:pic>
      <p:pic>
        <p:nvPicPr>
          <p:cNvPr id="5" name="Picture 2" descr="Picture background"/>
          <p:cNvPicPr>
            <a:picLocks noChangeAspect="1" noChangeArrowheads="1"/>
          </p:cNvPicPr>
          <p:nvPr/>
        </p:nvPicPr>
        <p:blipFill>
          <a:blip r:embed="rId3" cstate="print"/>
          <a:srcRect l="46011" t="52705" r="1557" b="20356"/>
          <a:stretch>
            <a:fillRect/>
          </a:stretch>
        </p:blipFill>
        <p:spPr bwMode="auto">
          <a:xfrm>
            <a:off x="395536" y="771550"/>
            <a:ext cx="4176464" cy="1607269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95536" y="123478"/>
            <a:ext cx="5688632" cy="64807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/>
              <a:t>STEM-подход — один из прорывных инструментов трансформации образования </a:t>
            </a:r>
            <a:endParaRPr lang="ru-RU" sz="2000" b="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004048" y="3435846"/>
            <a:ext cx="3960440" cy="79208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Математика</a:t>
            </a:r>
            <a:r>
              <a:rPr lang="ru-RU" dirty="0" smtClean="0"/>
              <a:t> развивает точность, логичность, умение работать с алгоритмами</a:t>
            </a:r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51520" y="4371950"/>
            <a:ext cx="8712968" cy="57606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Искусства, гуманитарные дисциплины </a:t>
            </a:r>
            <a:r>
              <a:rPr lang="ru-RU" dirty="0" smtClean="0"/>
              <a:t>– путь к пониманию социальных и исторических процессов, общению с людьми</a:t>
            </a:r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716016" y="843558"/>
            <a:ext cx="4248472" cy="57606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Естественные науки </a:t>
            </a:r>
            <a:r>
              <a:rPr lang="ru-RU" dirty="0" smtClean="0"/>
              <a:t>объясняют законы природы</a:t>
            </a:r>
            <a:endParaRPr lang="ru-RU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004048" y="2211710"/>
            <a:ext cx="3960440" cy="108012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Инженерия</a:t>
            </a:r>
            <a:r>
              <a:rPr lang="ru-RU" dirty="0" smtClean="0"/>
              <a:t> помогает работать с ресурсами, материалами, учит экспериментировать, улучшать образовательную среду</a:t>
            </a:r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572000" y="1491630"/>
            <a:ext cx="4392488" cy="57606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Технологии</a:t>
            </a:r>
            <a:r>
              <a:rPr lang="ru-RU" dirty="0" smtClean="0"/>
              <a:t> позволяют испытывать научные знания на практике</a:t>
            </a:r>
            <a:endParaRPr lang="ru-RU" dirty="0"/>
          </a:p>
        </p:txBody>
      </p:sp>
      <p:pic>
        <p:nvPicPr>
          <p:cNvPr id="19" name="Picture 2" descr="Picture background"/>
          <p:cNvPicPr>
            <a:picLocks noChangeAspect="1" noChangeArrowheads="1"/>
          </p:cNvPicPr>
          <p:nvPr/>
        </p:nvPicPr>
        <p:blipFill>
          <a:blip r:embed="rId4" cstate="print"/>
          <a:srcRect l="32101" r="34728" b="57550"/>
          <a:stretch>
            <a:fillRect/>
          </a:stretch>
        </p:blipFill>
        <p:spPr bwMode="auto">
          <a:xfrm>
            <a:off x="6444208" y="126463"/>
            <a:ext cx="576064" cy="552181"/>
          </a:xfrm>
          <a:prstGeom prst="rect">
            <a:avLst/>
          </a:prstGeom>
          <a:noFill/>
        </p:spPr>
      </p:pic>
      <p:pic>
        <p:nvPicPr>
          <p:cNvPr id="20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 l="32101" r="34728" b="57550"/>
          <a:stretch>
            <a:fillRect/>
          </a:stretch>
        </p:blipFill>
        <p:spPr bwMode="auto">
          <a:xfrm>
            <a:off x="8100391" y="123478"/>
            <a:ext cx="579179" cy="555166"/>
          </a:xfrm>
          <a:prstGeom prst="rect">
            <a:avLst/>
          </a:prstGeom>
          <a:noFill/>
        </p:spPr>
      </p:pic>
      <p:sp>
        <p:nvSpPr>
          <p:cNvPr id="21" name="Скругленный прямоугольник 20"/>
          <p:cNvSpPr/>
          <p:nvPr/>
        </p:nvSpPr>
        <p:spPr>
          <a:xfrm>
            <a:off x="107504" y="2427734"/>
            <a:ext cx="4824536" cy="172819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STEM</a:t>
            </a:r>
            <a:r>
              <a:rPr lang="ru-RU" dirty="0" smtClean="0"/>
              <a:t> (</a:t>
            </a:r>
            <a:r>
              <a:rPr lang="ru-RU" dirty="0" err="1" smtClean="0"/>
              <a:t>science</a:t>
            </a:r>
            <a:r>
              <a:rPr lang="ru-RU" dirty="0" smtClean="0"/>
              <a:t>, </a:t>
            </a:r>
            <a:r>
              <a:rPr lang="ru-RU" dirty="0" err="1" smtClean="0"/>
              <a:t>technology</a:t>
            </a:r>
            <a:r>
              <a:rPr lang="ru-RU" dirty="0" smtClean="0"/>
              <a:t>, </a:t>
            </a:r>
            <a:r>
              <a:rPr lang="ru-RU" dirty="0" err="1" smtClean="0"/>
              <a:t>engineering</a:t>
            </a:r>
            <a:r>
              <a:rPr lang="ru-RU" dirty="0" smtClean="0"/>
              <a:t>, </a:t>
            </a:r>
            <a:r>
              <a:rPr lang="ru-RU" dirty="0" err="1" smtClean="0"/>
              <a:t>math</a:t>
            </a:r>
            <a:r>
              <a:rPr lang="ru-RU" dirty="0" smtClean="0"/>
              <a:t>) — это программа обучения, сочетающая занятия естественными науками, технологией, инженерией и математикой. </a:t>
            </a:r>
            <a:r>
              <a:rPr lang="ru-RU" b="1" dirty="0" smtClean="0"/>
              <a:t>STEАM - </a:t>
            </a:r>
            <a:r>
              <a:rPr lang="ru-RU" dirty="0" smtClean="0"/>
              <a:t>добавили букву А (</a:t>
            </a:r>
            <a:r>
              <a:rPr lang="ru-RU" dirty="0" err="1" smtClean="0"/>
              <a:t>arts</a:t>
            </a:r>
            <a:r>
              <a:rPr lang="ru-RU" dirty="0" smtClean="0"/>
              <a:t>) + искусство, гуманитарные науки.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395536" y="123478"/>
            <a:ext cx="8352928" cy="64807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r>
              <a:rPr lang="ru-RU" sz="2000" b="1" dirty="0" smtClean="0"/>
              <a:t>Третий этап</a:t>
            </a:r>
            <a:r>
              <a:rPr lang="ru-RU" sz="2000" dirty="0" smtClean="0"/>
              <a:t>. Создание фигур по рисунку. Строительство уровней из заданного количества кубиков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 l="21023" t="31680" r="18971" b="8284"/>
          <a:stretch>
            <a:fillRect/>
          </a:stretch>
        </p:blipFill>
        <p:spPr bwMode="auto">
          <a:xfrm>
            <a:off x="1043608" y="915566"/>
            <a:ext cx="7128792" cy="4011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31504"/>
            <a:ext cx="9200005" cy="5175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WINDOWS\Temp\Rar$DIa11076.45265\image-02-05-24-01-28-2-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338" y="0"/>
            <a:ext cx="7727324" cy="5143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0"/>
            <a:ext cx="7227399" cy="5143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860" y="0"/>
            <a:ext cx="917586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0"/>
            <a:ext cx="8496944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95536" y="195486"/>
            <a:ext cx="8352928" cy="72008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r>
              <a:rPr lang="ru-RU" sz="1600" b="1" dirty="0" smtClean="0"/>
              <a:t>Главная цель STEM-подхода — </a:t>
            </a:r>
            <a:r>
              <a:rPr lang="ru-RU" sz="1600" dirty="0" smtClean="0"/>
              <a:t>преодолеть свойственную традиционному образованию оторванность от решения практических задач и выстроить понятные ученикам связи между учебными дисциплинами</a:t>
            </a:r>
            <a:endParaRPr lang="ru-RU" sz="1400" dirty="0" smtClean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 l="26693" t="43440" r="21333" b="12041"/>
          <a:stretch>
            <a:fillRect/>
          </a:stretch>
        </p:blipFill>
        <p:spPr bwMode="auto">
          <a:xfrm>
            <a:off x="539552" y="987574"/>
            <a:ext cx="8236083" cy="3968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9502"/>
            <a:ext cx="8443782" cy="40324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 l="13935" t="27480" r="55593" b="7001"/>
          <a:stretch>
            <a:fillRect/>
          </a:stretch>
        </p:blipFill>
        <p:spPr bwMode="auto">
          <a:xfrm>
            <a:off x="179512" y="267494"/>
            <a:ext cx="3631852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44407" t="25800" r="17081" b="24040"/>
          <a:stretch>
            <a:fillRect/>
          </a:stretch>
        </p:blipFill>
        <p:spPr bwMode="auto">
          <a:xfrm>
            <a:off x="3923928" y="1707654"/>
            <a:ext cx="4394862" cy="3219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 cstate="print"/>
          <a:srcRect l="17243" t="30840" r="12356" b="33041"/>
          <a:stretch>
            <a:fillRect/>
          </a:stretch>
        </p:blipFill>
        <p:spPr bwMode="auto">
          <a:xfrm>
            <a:off x="4427984" y="267494"/>
            <a:ext cx="4356992" cy="125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6084168" y="1635646"/>
            <a:ext cx="28803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… </a:t>
            </a:r>
            <a:r>
              <a:rPr lang="ru-RU" sz="1400" b="1" dirty="0" smtClean="0"/>
              <a:t>благодаря </a:t>
            </a:r>
            <a:r>
              <a:rPr lang="ru-RU" sz="1400" b="1" dirty="0" err="1" smtClean="0"/>
              <a:t>грантовому</a:t>
            </a:r>
            <a:r>
              <a:rPr lang="ru-RU" sz="1400" b="1" dirty="0" smtClean="0"/>
              <a:t> проекту «Образовательная среда </a:t>
            </a:r>
            <a:r>
              <a:rPr lang="ru-RU" sz="1400" b="1" dirty="0" err="1" smtClean="0"/>
              <a:t>Куборо</a:t>
            </a:r>
            <a:r>
              <a:rPr lang="ru-RU" sz="1400" b="1" dirty="0" smtClean="0"/>
              <a:t>» при поддержке Министерства  образования</a:t>
            </a:r>
            <a:r>
              <a:rPr lang="ru-RU" b="1" dirty="0" smtClean="0"/>
              <a:t>.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 l="17715" t="28320" r="22278" b="43960"/>
          <a:stretch>
            <a:fillRect/>
          </a:stretch>
        </p:blipFill>
        <p:spPr bwMode="auto">
          <a:xfrm>
            <a:off x="179512" y="195486"/>
            <a:ext cx="4680520" cy="1216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 cstate="print"/>
          <a:srcRect l="47165" t="33200" r="23540" b="44120"/>
          <a:stretch>
            <a:fillRect/>
          </a:stretch>
        </p:blipFill>
        <p:spPr bwMode="auto">
          <a:xfrm>
            <a:off x="179512" y="1563638"/>
            <a:ext cx="2160240" cy="94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4" cstate="print"/>
          <a:srcRect l="47165" t="46640" r="15980" b="27320"/>
          <a:stretch>
            <a:fillRect/>
          </a:stretch>
        </p:blipFill>
        <p:spPr bwMode="auto">
          <a:xfrm>
            <a:off x="179512" y="2643758"/>
            <a:ext cx="2520280" cy="10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5" cstate="print"/>
          <a:srcRect l="48110" t="50840" r="15980" b="23120"/>
          <a:stretch>
            <a:fillRect/>
          </a:stretch>
        </p:blipFill>
        <p:spPr bwMode="auto">
          <a:xfrm>
            <a:off x="179512" y="3795886"/>
            <a:ext cx="2952328" cy="1204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7" descr="https://sun1-98.userapi.com/impg/nMQxUc8UYkb7caUsKFjKWJq5Q-YEUq6Gz4IG9A/gFor6uTi9hU.jpg?size=453x604&amp;quality=95&amp;sign=643c5953c37a92c1adb14df592344937&amp;c_uniq_tag=5FJK_vEP2TzBPc2RFXWJdZV5rO4-YhPf3QpV39l3v7s&amp;type=album"/>
          <p:cNvPicPr>
            <a:picLocks noChangeAspect="1" noChangeArrowheads="1"/>
          </p:cNvPicPr>
          <p:nvPr/>
        </p:nvPicPr>
        <p:blipFill>
          <a:blip r:embed="rId6" cstate="print"/>
          <a:srcRect t="21504"/>
          <a:stretch>
            <a:fillRect/>
          </a:stretch>
        </p:blipFill>
        <p:spPr bwMode="auto">
          <a:xfrm>
            <a:off x="5004048" y="483518"/>
            <a:ext cx="3970821" cy="4155926"/>
          </a:xfrm>
          <a:prstGeom prst="rect">
            <a:avLst/>
          </a:prstGeom>
          <a:noFill/>
        </p:spPr>
      </p:pic>
      <p:pic>
        <p:nvPicPr>
          <p:cNvPr id="37897" name="Picture 9" descr="Picture background"/>
          <p:cNvPicPr>
            <a:picLocks noChangeAspect="1" noChangeArrowheads="1"/>
          </p:cNvPicPr>
          <p:nvPr/>
        </p:nvPicPr>
        <p:blipFill>
          <a:blip r:embed="rId7" cstate="print"/>
          <a:srcRect t="15502" r="789" b="19391"/>
          <a:stretch>
            <a:fillRect/>
          </a:stretch>
        </p:blipFill>
        <p:spPr bwMode="auto">
          <a:xfrm>
            <a:off x="2915816" y="1563638"/>
            <a:ext cx="1656184" cy="1086871"/>
          </a:xfrm>
          <a:prstGeom prst="rect">
            <a:avLst/>
          </a:prstGeom>
          <a:noFill/>
        </p:spPr>
      </p:pic>
      <p:pic>
        <p:nvPicPr>
          <p:cNvPr id="37899" name="Picture 11" descr="Picture backgroun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87824" y="2715766"/>
            <a:ext cx="1755687" cy="987574"/>
          </a:xfrm>
          <a:prstGeom prst="rect">
            <a:avLst/>
          </a:prstGeom>
          <a:noFill/>
        </p:spPr>
      </p:pic>
      <p:pic>
        <p:nvPicPr>
          <p:cNvPr id="37901" name="Picture 13" descr="Picture background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91880" y="3867894"/>
            <a:ext cx="1008112" cy="10081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691680" y="123478"/>
            <a:ext cx="5688632" cy="3600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Что развивает конструктор</a:t>
            </a:r>
            <a:r>
              <a:rPr lang="ru-RU" sz="2000" dirty="0" smtClean="0"/>
              <a:t> </a:t>
            </a:r>
            <a:r>
              <a:rPr lang="ru-RU" sz="2000" b="1" dirty="0" err="1" smtClean="0"/>
              <a:t>Cuboro</a:t>
            </a:r>
            <a:r>
              <a:rPr lang="ru-RU" sz="2000" b="1" dirty="0" smtClean="0"/>
              <a:t>?</a:t>
            </a:r>
            <a:endParaRPr lang="ru-RU" sz="2000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79512" y="627534"/>
            <a:ext cx="8856984" cy="86409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 smtClean="0"/>
              <a:t>РЕЧЬ. </a:t>
            </a:r>
            <a:r>
              <a:rPr lang="ru-RU" dirty="0" smtClean="0"/>
              <a:t>Во время командной работы учащиеся решают задачи, обсуждают пути создания лабиринта, общаются. Это развивает их речь и помогает пополнить словарный запас.</a:t>
            </a:r>
            <a:endParaRPr lang="ru-RU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79512" y="1563638"/>
            <a:ext cx="8856984" cy="86409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/>
          </a:p>
          <a:p>
            <a:pPr algn="just"/>
            <a:r>
              <a:rPr lang="ru-RU" b="1" dirty="0" smtClean="0"/>
              <a:t>Абстрактное мышление. </a:t>
            </a:r>
            <a:r>
              <a:rPr lang="ru-RU" dirty="0" smtClean="0"/>
              <a:t>Чтобы шарик переместился из точки А в точку В, важно заранее продумать его маршрут. Игрокам нужно представить путь шарика, учитывая то, что в некоторые моменты его будет не видно.</a:t>
            </a:r>
          </a:p>
          <a:p>
            <a:pPr algn="just"/>
            <a:endParaRPr lang="ru-RU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79512" y="2499742"/>
            <a:ext cx="8856984" cy="93610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 smtClean="0"/>
              <a:t>Пространственное воображение</a:t>
            </a:r>
            <a:r>
              <a:rPr lang="ru-RU" dirty="0" smtClean="0"/>
              <a:t>. Во время игры учащиеся учатся контролировать передвижения шарика по всей площади лабиринта и по всем направлениям. Так им легче запомнить положение в пространстве: право, лево, вверх, вниз.</a:t>
            </a:r>
            <a:endParaRPr lang="ru-RU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07504" y="3507854"/>
            <a:ext cx="8928992" cy="79208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b="1" dirty="0" smtClean="0"/>
          </a:p>
          <a:p>
            <a:pPr algn="just"/>
            <a:r>
              <a:rPr lang="ru-RU" b="1" dirty="0" smtClean="0"/>
              <a:t>Мелкая моторика</a:t>
            </a:r>
            <a:r>
              <a:rPr lang="ru-RU" dirty="0" smtClean="0"/>
              <a:t>. Кубики должны быть уложены максимально ровно, чтобы шарик свободно перемещался по желобам и тоннелям конструкции. Если кубики будут в неправильном положении, шарик остановится и не пройдет маршрут.</a:t>
            </a:r>
          </a:p>
          <a:p>
            <a:pPr algn="just"/>
            <a:endParaRPr lang="ru-RU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79512" y="4371950"/>
            <a:ext cx="8856984" cy="64807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b="1" dirty="0" smtClean="0"/>
          </a:p>
          <a:p>
            <a:pPr algn="just"/>
            <a:r>
              <a:rPr lang="ru-RU" b="1" dirty="0" smtClean="0"/>
              <a:t>Творческое мышление</a:t>
            </a:r>
            <a:r>
              <a:rPr lang="ru-RU" dirty="0" smtClean="0"/>
              <a:t>. </a:t>
            </a:r>
            <a:r>
              <a:rPr lang="ru-RU" dirty="0" err="1" smtClean="0"/>
              <a:t>Cuboro</a:t>
            </a:r>
            <a:r>
              <a:rPr lang="ru-RU" dirty="0" smtClean="0"/>
              <a:t> можно собирать тысячами способов. Каждый будет мыслить по-своему и построит лабиринт в от своей фантазии и возможностей.</a:t>
            </a:r>
          </a:p>
          <a:p>
            <a:pPr algn="just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3">
      <a:dk1>
        <a:srgbClr val="22254F"/>
      </a:dk1>
      <a:lt1>
        <a:srgbClr val="22254F"/>
      </a:lt1>
      <a:dk2>
        <a:srgbClr val="44546A"/>
      </a:dk2>
      <a:lt2>
        <a:srgbClr val="FEF5D2"/>
      </a:lt2>
      <a:accent1>
        <a:srgbClr val="E96D9C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наст">
      <a:majorFont>
        <a:latin typeface="Arial Black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91997</TotalTime>
  <Words>515</Words>
  <Application>Microsoft Office PowerPoint</Application>
  <PresentationFormat>Экран (16:9)</PresentationFormat>
  <Paragraphs>37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Тема индивидуального образовательного маршрута: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Мастер - класс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ПОЛОЖЕНИЕ О РЕАЛИЗАЦИИ ЦЕЛЕВОЙ МОДЕЛИ НАСТАВНИЧЕСТВА  В ОБРАЗОВАТЕЛЬНЫХ ОРГАНИЗАЦИЯХ  КРАСНОЯРСКОГО КРАЯ</dc:title>
  <dc:creator>Екатерина Петровна Мерзликина</dc:creator>
  <cp:lastModifiedBy>Media-1</cp:lastModifiedBy>
  <cp:revision>795</cp:revision>
  <dcterms:created xsi:type="dcterms:W3CDTF">2020-08-06T04:56:34Z</dcterms:created>
  <dcterms:modified xsi:type="dcterms:W3CDTF">2024-05-05T10:50:38Z</dcterms:modified>
</cp:coreProperties>
</file>